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4"/>
  </p:notesMasterIdLst>
  <p:sldIdLst>
    <p:sldId id="1240" r:id="rId4"/>
    <p:sldId id="1241" r:id="rId5"/>
    <p:sldId id="262" r:id="rId6"/>
    <p:sldId id="263" r:id="rId7"/>
    <p:sldId id="264" r:id="rId8"/>
    <p:sldId id="323" r:id="rId9"/>
    <p:sldId id="1238" r:id="rId10"/>
    <p:sldId id="1234" r:id="rId11"/>
    <p:sldId id="1237" r:id="rId12"/>
    <p:sldId id="631" r:id="rId13"/>
    <p:sldId id="530" r:id="rId14"/>
    <p:sldId id="284" r:id="rId15"/>
    <p:sldId id="1232" r:id="rId16"/>
    <p:sldId id="321" r:id="rId17"/>
    <p:sldId id="322" r:id="rId18"/>
    <p:sldId id="296" r:id="rId19"/>
    <p:sldId id="273" r:id="rId20"/>
    <p:sldId id="1235" r:id="rId21"/>
    <p:sldId id="1233"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60"/>
  </p:normalViewPr>
  <p:slideViewPr>
    <p:cSldViewPr snapToGrid="0">
      <p:cViewPr varScale="1">
        <p:scale>
          <a:sx n="93" d="100"/>
          <a:sy n="93" d="100"/>
        </p:scale>
        <p:origin x="84" y="750"/>
      </p:cViewPr>
      <p:guideLst/>
    </p:cSldViewPr>
  </p:slideViewPr>
  <p:notesTextViewPr>
    <p:cViewPr>
      <p:scale>
        <a:sx n="3" d="2"/>
        <a:sy n="3" d="2"/>
      </p:scale>
      <p:origin x="0" y="0"/>
    </p:cViewPr>
  </p:notesTextViewPr>
  <p:sorterViewPr>
    <p:cViewPr>
      <p:scale>
        <a:sx n="100" d="100"/>
        <a:sy n="100" d="100"/>
      </p:scale>
      <p:origin x="0" y="-4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E6B9-34AA-4007-AB2A-C74616727F3F}"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E8408-5EBC-4B76-972F-05DD94760550}" type="slidenum">
              <a:rPr lang="en-US" smtClean="0"/>
              <a:t>‹#›</a:t>
            </a:fld>
            <a:endParaRPr lang="en-US"/>
          </a:p>
        </p:txBody>
      </p:sp>
    </p:spTree>
    <p:extLst>
      <p:ext uri="{BB962C8B-B14F-4D97-AF65-F5344CB8AC3E}">
        <p14:creationId xmlns:p14="http://schemas.microsoft.com/office/powerpoint/2010/main" val="238278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10</a:t>
            </a:fld>
            <a:endParaRPr lang="en-US"/>
          </a:p>
        </p:txBody>
      </p:sp>
    </p:spTree>
    <p:extLst>
      <p:ext uri="{BB962C8B-B14F-4D97-AF65-F5344CB8AC3E}">
        <p14:creationId xmlns:p14="http://schemas.microsoft.com/office/powerpoint/2010/main" val="415987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11</a:t>
            </a:fld>
            <a:endParaRPr lang="en-US"/>
          </a:p>
        </p:txBody>
      </p:sp>
    </p:spTree>
    <p:extLst>
      <p:ext uri="{BB962C8B-B14F-4D97-AF65-F5344CB8AC3E}">
        <p14:creationId xmlns:p14="http://schemas.microsoft.com/office/powerpoint/2010/main" val="227151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546-1DC9-433B-95C3-36BB7BF76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D4FBD-76E8-4BF6-AE61-EC727A86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C89E9-E048-4A56-BD6F-ED9B2B3B3D75}"/>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2E8906CF-DFDB-49F4-9212-5E22A4EA4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A098-B2A1-451B-B364-7206DFD7418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397193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A1CB-3F10-4A2B-902D-D89C7CE09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14081-E344-4001-B534-C224D7AE5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7845B-3491-4135-AFCE-46ACD711BC8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3FFA26C6-2091-42AA-B81E-619A211BC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C3F34-277B-4907-922E-E9453B5A6A1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7071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D9D05-BBEA-4E34-A2AC-9360C9C4D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4753-E246-4361-A7E1-58E80295F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A4D5-EB8B-445F-AE5B-70279FDE194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9F4C3A42-8612-447C-8FC9-6B31663B3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77AF-F750-4CF2-9C7B-8B05FB98A20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9636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0E1498-1B28-4B3D-9CE9-955F23CC86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EDBBA3-F882-46BA-82BE-BE4B77DEE1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4758FF-1923-45DA-816F-0FA79F783B4A}"/>
              </a:ext>
            </a:extLst>
          </p:cNvPr>
          <p:cNvSpPr>
            <a:spLocks noGrp="1" noChangeArrowheads="1"/>
          </p:cNvSpPr>
          <p:nvPr>
            <p:ph type="sldNum" sz="quarter" idx="12"/>
          </p:nvPr>
        </p:nvSpPr>
        <p:spPr>
          <a:ln/>
        </p:spPr>
        <p:txBody>
          <a:bodyPr/>
          <a:lstStyle>
            <a:lvl1pPr>
              <a:defRPr/>
            </a:lvl1pPr>
          </a:lstStyle>
          <a:p>
            <a:fld id="{8B21D227-C7F1-4338-805A-4B431FD90EE3}" type="slidenum">
              <a:rPr lang="en-US" altLang="en-US"/>
              <a:pPr/>
              <a:t>‹#›</a:t>
            </a:fld>
            <a:endParaRPr lang="en-US" altLang="en-US"/>
          </a:p>
        </p:txBody>
      </p:sp>
    </p:spTree>
    <p:extLst>
      <p:ext uri="{BB962C8B-B14F-4D97-AF65-F5344CB8AC3E}">
        <p14:creationId xmlns:p14="http://schemas.microsoft.com/office/powerpoint/2010/main" val="115305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F72009-245E-4A58-8FF2-17A9FCB574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42A282-1ACE-4BA3-AA60-672F199F90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2D2-9983-41A7-8AE1-6745601A8B2E}"/>
              </a:ext>
            </a:extLst>
          </p:cNvPr>
          <p:cNvSpPr>
            <a:spLocks noGrp="1" noChangeArrowheads="1"/>
          </p:cNvSpPr>
          <p:nvPr>
            <p:ph type="sldNum" sz="quarter" idx="12"/>
          </p:nvPr>
        </p:nvSpPr>
        <p:spPr>
          <a:ln/>
        </p:spPr>
        <p:txBody>
          <a:bodyPr/>
          <a:lstStyle>
            <a:lvl1pPr>
              <a:defRPr/>
            </a:lvl1pPr>
          </a:lstStyle>
          <a:p>
            <a:fld id="{E456319B-C7A1-46C4-8A4C-468C1BCCA321}" type="slidenum">
              <a:rPr lang="en-US" altLang="en-US"/>
              <a:pPr/>
              <a:t>‹#›</a:t>
            </a:fld>
            <a:endParaRPr lang="en-US" altLang="en-US"/>
          </a:p>
        </p:txBody>
      </p:sp>
    </p:spTree>
    <p:extLst>
      <p:ext uri="{BB962C8B-B14F-4D97-AF65-F5344CB8AC3E}">
        <p14:creationId xmlns:p14="http://schemas.microsoft.com/office/powerpoint/2010/main" val="374081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0546EA1-8D8E-41B9-A2F2-7BE33C1562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8DC938-5728-47A4-8862-92AF89B70B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378194-CD35-4799-ABBF-2EF7391560C5}"/>
              </a:ext>
            </a:extLst>
          </p:cNvPr>
          <p:cNvSpPr>
            <a:spLocks noGrp="1" noChangeArrowheads="1"/>
          </p:cNvSpPr>
          <p:nvPr>
            <p:ph type="sldNum" sz="quarter" idx="12"/>
          </p:nvPr>
        </p:nvSpPr>
        <p:spPr>
          <a:ln/>
        </p:spPr>
        <p:txBody>
          <a:bodyPr/>
          <a:lstStyle>
            <a:lvl1pPr>
              <a:defRPr/>
            </a:lvl1pPr>
          </a:lstStyle>
          <a:p>
            <a:fld id="{46680135-CA22-41C5-A071-71821C648DE3}" type="slidenum">
              <a:rPr lang="en-US" altLang="en-US"/>
              <a:pPr/>
              <a:t>‹#›</a:t>
            </a:fld>
            <a:endParaRPr lang="en-US" altLang="en-US"/>
          </a:p>
        </p:txBody>
      </p:sp>
    </p:spTree>
    <p:extLst>
      <p:ext uri="{BB962C8B-B14F-4D97-AF65-F5344CB8AC3E}">
        <p14:creationId xmlns:p14="http://schemas.microsoft.com/office/powerpoint/2010/main" val="266303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93E9112-360A-4CA9-89A2-D1D5E1DFFC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902EBB-FF97-4473-B5E8-D808FEA82B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2F7A5A-3A96-4651-B619-940A676BABF6}"/>
              </a:ext>
            </a:extLst>
          </p:cNvPr>
          <p:cNvSpPr>
            <a:spLocks noGrp="1" noChangeArrowheads="1"/>
          </p:cNvSpPr>
          <p:nvPr>
            <p:ph type="sldNum" sz="quarter" idx="12"/>
          </p:nvPr>
        </p:nvSpPr>
        <p:spPr>
          <a:ln/>
        </p:spPr>
        <p:txBody>
          <a:bodyPr/>
          <a:lstStyle>
            <a:lvl1pPr>
              <a:defRPr/>
            </a:lvl1pPr>
          </a:lstStyle>
          <a:p>
            <a:fld id="{3C038BCB-9D2C-4C50-B46A-2A218B54F4F5}" type="slidenum">
              <a:rPr lang="en-US" altLang="en-US"/>
              <a:pPr/>
              <a:t>‹#›</a:t>
            </a:fld>
            <a:endParaRPr lang="en-US" altLang="en-US"/>
          </a:p>
        </p:txBody>
      </p:sp>
    </p:spTree>
    <p:extLst>
      <p:ext uri="{BB962C8B-B14F-4D97-AF65-F5344CB8AC3E}">
        <p14:creationId xmlns:p14="http://schemas.microsoft.com/office/powerpoint/2010/main" val="27302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DD0270-B030-4899-A52C-86689EAC0CA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EFAC9C8-1646-436E-A91C-6E612C4D88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21781F5-8E50-4CB1-8D92-8518435928F2}"/>
              </a:ext>
            </a:extLst>
          </p:cNvPr>
          <p:cNvSpPr>
            <a:spLocks noGrp="1" noChangeArrowheads="1"/>
          </p:cNvSpPr>
          <p:nvPr>
            <p:ph type="sldNum" sz="quarter" idx="12"/>
          </p:nvPr>
        </p:nvSpPr>
        <p:spPr>
          <a:ln/>
        </p:spPr>
        <p:txBody>
          <a:bodyPr/>
          <a:lstStyle>
            <a:lvl1pPr>
              <a:defRPr/>
            </a:lvl1pPr>
          </a:lstStyle>
          <a:p>
            <a:fld id="{B87F9187-12FE-46A2-AD5B-079E52130A0F}" type="slidenum">
              <a:rPr lang="en-US" altLang="en-US"/>
              <a:pPr/>
              <a:t>‹#›</a:t>
            </a:fld>
            <a:endParaRPr lang="en-US" altLang="en-US"/>
          </a:p>
        </p:txBody>
      </p:sp>
    </p:spTree>
    <p:extLst>
      <p:ext uri="{BB962C8B-B14F-4D97-AF65-F5344CB8AC3E}">
        <p14:creationId xmlns:p14="http://schemas.microsoft.com/office/powerpoint/2010/main" val="3207691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FA9083A-69D9-4455-A390-DE199C5C51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E92192-09FB-4F26-8483-AB28CA57AF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B41364D-8E25-4B71-8B88-1BA8CCD129F3}"/>
              </a:ext>
            </a:extLst>
          </p:cNvPr>
          <p:cNvSpPr>
            <a:spLocks noGrp="1" noChangeArrowheads="1"/>
          </p:cNvSpPr>
          <p:nvPr>
            <p:ph type="sldNum" sz="quarter" idx="12"/>
          </p:nvPr>
        </p:nvSpPr>
        <p:spPr>
          <a:ln/>
        </p:spPr>
        <p:txBody>
          <a:bodyPr/>
          <a:lstStyle>
            <a:lvl1pPr>
              <a:defRPr/>
            </a:lvl1pPr>
          </a:lstStyle>
          <a:p>
            <a:fld id="{9DD5FB2F-D951-4A2D-8863-2158E03F50A9}" type="slidenum">
              <a:rPr lang="en-US" altLang="en-US"/>
              <a:pPr/>
              <a:t>‹#›</a:t>
            </a:fld>
            <a:endParaRPr lang="en-US" altLang="en-US"/>
          </a:p>
        </p:txBody>
      </p:sp>
    </p:spTree>
    <p:extLst>
      <p:ext uri="{BB962C8B-B14F-4D97-AF65-F5344CB8AC3E}">
        <p14:creationId xmlns:p14="http://schemas.microsoft.com/office/powerpoint/2010/main" val="214544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65DD790-2F82-490A-BC08-FA991C1F39E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FCDD4C-FB58-4538-82DD-5C6CD3BE26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1866E52-618E-4B13-BFA3-64BDD590F464}"/>
              </a:ext>
            </a:extLst>
          </p:cNvPr>
          <p:cNvSpPr>
            <a:spLocks noGrp="1" noChangeArrowheads="1"/>
          </p:cNvSpPr>
          <p:nvPr>
            <p:ph type="sldNum" sz="quarter" idx="12"/>
          </p:nvPr>
        </p:nvSpPr>
        <p:spPr>
          <a:ln/>
        </p:spPr>
        <p:txBody>
          <a:bodyPr/>
          <a:lstStyle>
            <a:lvl1pPr>
              <a:defRPr/>
            </a:lvl1pPr>
          </a:lstStyle>
          <a:p>
            <a:fld id="{38E392C0-EF0F-43E7-9DE5-870E3D0FE49E}" type="slidenum">
              <a:rPr lang="en-US" altLang="en-US"/>
              <a:pPr/>
              <a:t>‹#›</a:t>
            </a:fld>
            <a:endParaRPr lang="en-US" altLang="en-US"/>
          </a:p>
        </p:txBody>
      </p:sp>
    </p:spTree>
    <p:extLst>
      <p:ext uri="{BB962C8B-B14F-4D97-AF65-F5344CB8AC3E}">
        <p14:creationId xmlns:p14="http://schemas.microsoft.com/office/powerpoint/2010/main" val="3042706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34F95B-F579-4B1B-8A15-1118DE41D22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8BEFA4-7143-4EB2-90DA-F10F4FAE32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30C3FAD-ACA0-44E9-95DD-D805F7E6832D}"/>
              </a:ext>
            </a:extLst>
          </p:cNvPr>
          <p:cNvSpPr>
            <a:spLocks noGrp="1" noChangeArrowheads="1"/>
          </p:cNvSpPr>
          <p:nvPr>
            <p:ph type="sldNum" sz="quarter" idx="12"/>
          </p:nvPr>
        </p:nvSpPr>
        <p:spPr>
          <a:ln/>
        </p:spPr>
        <p:txBody>
          <a:bodyPr/>
          <a:lstStyle>
            <a:lvl1pPr>
              <a:defRPr/>
            </a:lvl1pPr>
          </a:lstStyle>
          <a:p>
            <a:fld id="{B2F13A79-B34D-45A0-804C-D31B5088ADE3}" type="slidenum">
              <a:rPr lang="en-US" altLang="en-US"/>
              <a:pPr/>
              <a:t>‹#›</a:t>
            </a:fld>
            <a:endParaRPr lang="en-US" altLang="en-US"/>
          </a:p>
        </p:txBody>
      </p:sp>
    </p:spTree>
    <p:extLst>
      <p:ext uri="{BB962C8B-B14F-4D97-AF65-F5344CB8AC3E}">
        <p14:creationId xmlns:p14="http://schemas.microsoft.com/office/powerpoint/2010/main" val="1231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557-F742-442E-8F1D-0EF9ED7DB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04AB2-DED5-4FAE-9F9F-6D6F90B87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2E6B-31FA-47B8-B55D-A1E5A8E30B38}"/>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5F732506-EA35-4C6E-91CF-4CE7E9C5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38920-B28F-4E87-91FA-E3F6BB918CD5}"/>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9513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409889A-B607-4C42-8CD1-64D42959662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07354D-E9E6-43D2-BCD4-1071D998CA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37968B-14AA-46B8-BE9B-86A1904B0FB8}"/>
              </a:ext>
            </a:extLst>
          </p:cNvPr>
          <p:cNvSpPr>
            <a:spLocks noGrp="1" noChangeArrowheads="1"/>
          </p:cNvSpPr>
          <p:nvPr>
            <p:ph type="sldNum" sz="quarter" idx="12"/>
          </p:nvPr>
        </p:nvSpPr>
        <p:spPr>
          <a:ln/>
        </p:spPr>
        <p:txBody>
          <a:bodyPr/>
          <a:lstStyle>
            <a:lvl1pPr>
              <a:defRPr/>
            </a:lvl1pPr>
          </a:lstStyle>
          <a:p>
            <a:fld id="{F22300CD-6BBA-41C7-88A0-722AC7347DC8}" type="slidenum">
              <a:rPr lang="en-US" altLang="en-US"/>
              <a:pPr/>
              <a:t>‹#›</a:t>
            </a:fld>
            <a:endParaRPr lang="en-US" altLang="en-US"/>
          </a:p>
        </p:txBody>
      </p:sp>
    </p:spTree>
    <p:extLst>
      <p:ext uri="{BB962C8B-B14F-4D97-AF65-F5344CB8AC3E}">
        <p14:creationId xmlns:p14="http://schemas.microsoft.com/office/powerpoint/2010/main" val="3427312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D5AA40-0CCA-47E1-82AA-4399419C8B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F3C934-4A8F-457C-A6E0-647C8C5CA3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10A46F-1AB8-4513-B839-1430CD1202DD}"/>
              </a:ext>
            </a:extLst>
          </p:cNvPr>
          <p:cNvSpPr>
            <a:spLocks noGrp="1" noChangeArrowheads="1"/>
          </p:cNvSpPr>
          <p:nvPr>
            <p:ph type="sldNum" sz="quarter" idx="12"/>
          </p:nvPr>
        </p:nvSpPr>
        <p:spPr>
          <a:ln/>
        </p:spPr>
        <p:txBody>
          <a:bodyPr/>
          <a:lstStyle>
            <a:lvl1pPr>
              <a:defRPr/>
            </a:lvl1pPr>
          </a:lstStyle>
          <a:p>
            <a:fld id="{D8DBE562-CCEB-4FF5-8EFE-B083C5DF02A2}" type="slidenum">
              <a:rPr lang="en-US" altLang="en-US"/>
              <a:pPr/>
              <a:t>‹#›</a:t>
            </a:fld>
            <a:endParaRPr lang="en-US" altLang="en-US"/>
          </a:p>
        </p:txBody>
      </p:sp>
    </p:spTree>
    <p:extLst>
      <p:ext uri="{BB962C8B-B14F-4D97-AF65-F5344CB8AC3E}">
        <p14:creationId xmlns:p14="http://schemas.microsoft.com/office/powerpoint/2010/main" val="336583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E8C7AE-ED94-488A-BBC4-744FDCBD1B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BBB7EF-CBD4-42E9-96FF-B234F970C3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C65FC6-11A7-4E39-B1A0-A802F2398DFA}"/>
              </a:ext>
            </a:extLst>
          </p:cNvPr>
          <p:cNvSpPr>
            <a:spLocks noGrp="1" noChangeArrowheads="1"/>
          </p:cNvSpPr>
          <p:nvPr>
            <p:ph type="sldNum" sz="quarter" idx="12"/>
          </p:nvPr>
        </p:nvSpPr>
        <p:spPr>
          <a:ln/>
        </p:spPr>
        <p:txBody>
          <a:bodyPr/>
          <a:lstStyle>
            <a:lvl1pPr>
              <a:defRPr/>
            </a:lvl1pPr>
          </a:lstStyle>
          <a:p>
            <a:fld id="{0E9EC786-46BF-4035-8039-FA9C7CC5D94C}" type="slidenum">
              <a:rPr lang="en-US" altLang="en-US"/>
              <a:pPr/>
              <a:t>‹#›</a:t>
            </a:fld>
            <a:endParaRPr lang="en-US" altLang="en-US"/>
          </a:p>
        </p:txBody>
      </p:sp>
    </p:spTree>
    <p:extLst>
      <p:ext uri="{BB962C8B-B14F-4D97-AF65-F5344CB8AC3E}">
        <p14:creationId xmlns:p14="http://schemas.microsoft.com/office/powerpoint/2010/main" val="398640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41478E-8B13-4F93-9C50-4F866B6708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98561A-E875-4274-BA74-EAE1A08BAC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9214A5A-76FE-4814-A193-33B2BAA8E397}"/>
              </a:ext>
            </a:extLst>
          </p:cNvPr>
          <p:cNvSpPr>
            <a:spLocks noGrp="1" noChangeArrowheads="1"/>
          </p:cNvSpPr>
          <p:nvPr>
            <p:ph type="sldNum" sz="quarter" idx="12"/>
          </p:nvPr>
        </p:nvSpPr>
        <p:spPr>
          <a:ln/>
        </p:spPr>
        <p:txBody>
          <a:bodyPr/>
          <a:lstStyle>
            <a:lvl1pPr>
              <a:defRPr/>
            </a:lvl1pPr>
          </a:lstStyle>
          <a:p>
            <a:fld id="{8FF8D7E7-6E6F-43DC-BF31-91F82DCBBD7A}" type="slidenum">
              <a:rPr lang="en-US" altLang="en-US"/>
              <a:pPr/>
              <a:t>‹#›</a:t>
            </a:fld>
            <a:endParaRPr lang="en-US" altLang="en-US"/>
          </a:p>
        </p:txBody>
      </p:sp>
    </p:spTree>
    <p:extLst>
      <p:ext uri="{BB962C8B-B14F-4D97-AF65-F5344CB8AC3E}">
        <p14:creationId xmlns:p14="http://schemas.microsoft.com/office/powerpoint/2010/main" val="33612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F41EBE-B69D-47AE-87A1-FE84068DF6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51AD48-EFDF-41CC-98B4-2813ABA644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3C3808-6CB1-4056-894B-C1900C8CD9C2}"/>
              </a:ext>
            </a:extLst>
          </p:cNvPr>
          <p:cNvSpPr>
            <a:spLocks noGrp="1" noChangeArrowheads="1"/>
          </p:cNvSpPr>
          <p:nvPr>
            <p:ph type="sldNum" sz="quarter" idx="12"/>
          </p:nvPr>
        </p:nvSpPr>
        <p:spPr>
          <a:ln/>
        </p:spPr>
        <p:txBody>
          <a:bodyPr/>
          <a:lstStyle>
            <a:lvl1pPr>
              <a:defRPr/>
            </a:lvl1pPr>
          </a:lstStyle>
          <a:p>
            <a:fld id="{73D2BC24-2FFF-4244-AA6E-9F239597B139}" type="slidenum">
              <a:rPr lang="en-US" altLang="en-US"/>
              <a:pPr/>
              <a:t>‹#›</a:t>
            </a:fld>
            <a:endParaRPr lang="en-US" altLang="en-US"/>
          </a:p>
        </p:txBody>
      </p:sp>
    </p:spTree>
    <p:extLst>
      <p:ext uri="{BB962C8B-B14F-4D97-AF65-F5344CB8AC3E}">
        <p14:creationId xmlns:p14="http://schemas.microsoft.com/office/powerpoint/2010/main" val="1971468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541C174-6ABA-4AE6-BB0C-68D7DDC6A0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A325A-BC2B-4800-A5F4-88F49E3F7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2ECF1D-3C65-439F-A7D3-4E0D2BF03C45}"/>
              </a:ext>
            </a:extLst>
          </p:cNvPr>
          <p:cNvSpPr>
            <a:spLocks noGrp="1" noChangeArrowheads="1"/>
          </p:cNvSpPr>
          <p:nvPr>
            <p:ph type="sldNum" sz="quarter" idx="12"/>
          </p:nvPr>
        </p:nvSpPr>
        <p:spPr>
          <a:ln/>
        </p:spPr>
        <p:txBody>
          <a:bodyPr/>
          <a:lstStyle>
            <a:lvl1pPr>
              <a:defRPr/>
            </a:lvl1pPr>
          </a:lstStyle>
          <a:p>
            <a:fld id="{4C576259-EF48-4081-BC64-1045ACB971F7}" type="slidenum">
              <a:rPr lang="en-US" altLang="en-US"/>
              <a:pPr/>
              <a:t>‹#›</a:t>
            </a:fld>
            <a:endParaRPr lang="en-US" altLang="en-US"/>
          </a:p>
        </p:txBody>
      </p:sp>
    </p:spTree>
    <p:extLst>
      <p:ext uri="{BB962C8B-B14F-4D97-AF65-F5344CB8AC3E}">
        <p14:creationId xmlns:p14="http://schemas.microsoft.com/office/powerpoint/2010/main" val="2516150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DBA8A0-D244-407E-93BB-AD000595D8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F53415C-03FA-4864-96B7-18A5A6550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E7CB75-8E6C-40D1-AE8D-C8E1BA7D508F}"/>
              </a:ext>
            </a:extLst>
          </p:cNvPr>
          <p:cNvSpPr>
            <a:spLocks noGrp="1" noChangeArrowheads="1"/>
          </p:cNvSpPr>
          <p:nvPr>
            <p:ph type="sldNum" sz="quarter" idx="12"/>
          </p:nvPr>
        </p:nvSpPr>
        <p:spPr>
          <a:ln/>
        </p:spPr>
        <p:txBody>
          <a:bodyPr/>
          <a:lstStyle>
            <a:lvl1pPr>
              <a:defRPr/>
            </a:lvl1pPr>
          </a:lstStyle>
          <a:p>
            <a:fld id="{52F36DA0-9520-4DDE-BC69-C35E6B522E26}" type="slidenum">
              <a:rPr lang="en-US" altLang="en-US"/>
              <a:pPr/>
              <a:t>‹#›</a:t>
            </a:fld>
            <a:endParaRPr lang="en-US" altLang="en-US"/>
          </a:p>
        </p:txBody>
      </p:sp>
    </p:spTree>
    <p:extLst>
      <p:ext uri="{BB962C8B-B14F-4D97-AF65-F5344CB8AC3E}">
        <p14:creationId xmlns:p14="http://schemas.microsoft.com/office/powerpoint/2010/main" val="374239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2536EDB-37B7-41C3-985C-EA24885C4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60E332-C92E-47A5-8A84-BD84A33346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5682214-942B-415B-ACA0-E6241087B392}"/>
              </a:ext>
            </a:extLst>
          </p:cNvPr>
          <p:cNvSpPr>
            <a:spLocks noGrp="1" noChangeArrowheads="1"/>
          </p:cNvSpPr>
          <p:nvPr>
            <p:ph type="sldNum" sz="quarter" idx="12"/>
          </p:nvPr>
        </p:nvSpPr>
        <p:spPr>
          <a:ln/>
        </p:spPr>
        <p:txBody>
          <a:bodyPr/>
          <a:lstStyle>
            <a:lvl1pPr>
              <a:defRPr/>
            </a:lvl1pPr>
          </a:lstStyle>
          <a:p>
            <a:fld id="{A2B7DA17-28A6-4543-AFF4-4CD153FBE308}" type="slidenum">
              <a:rPr lang="en-US" altLang="en-US"/>
              <a:pPr/>
              <a:t>‹#›</a:t>
            </a:fld>
            <a:endParaRPr lang="en-US" altLang="en-US"/>
          </a:p>
        </p:txBody>
      </p:sp>
    </p:spTree>
    <p:extLst>
      <p:ext uri="{BB962C8B-B14F-4D97-AF65-F5344CB8AC3E}">
        <p14:creationId xmlns:p14="http://schemas.microsoft.com/office/powerpoint/2010/main" val="76979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B8D3D3-4E5D-4979-B495-6705CA7FE2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27773E0-5492-4C71-958C-311AE10298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9234B6-C9D3-4AF7-B579-B7688D5B5B99}"/>
              </a:ext>
            </a:extLst>
          </p:cNvPr>
          <p:cNvSpPr>
            <a:spLocks noGrp="1" noChangeArrowheads="1"/>
          </p:cNvSpPr>
          <p:nvPr>
            <p:ph type="sldNum" sz="quarter" idx="12"/>
          </p:nvPr>
        </p:nvSpPr>
        <p:spPr>
          <a:ln/>
        </p:spPr>
        <p:txBody>
          <a:bodyPr/>
          <a:lstStyle>
            <a:lvl1pPr>
              <a:defRPr/>
            </a:lvl1pPr>
          </a:lstStyle>
          <a:p>
            <a:fld id="{FDE10958-C96E-446B-BD48-3E4A18F4421D}" type="slidenum">
              <a:rPr lang="en-US" altLang="en-US"/>
              <a:pPr/>
              <a:t>‹#›</a:t>
            </a:fld>
            <a:endParaRPr lang="en-US" altLang="en-US"/>
          </a:p>
        </p:txBody>
      </p:sp>
    </p:spTree>
    <p:extLst>
      <p:ext uri="{BB962C8B-B14F-4D97-AF65-F5344CB8AC3E}">
        <p14:creationId xmlns:p14="http://schemas.microsoft.com/office/powerpoint/2010/main" val="2363788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2B5942-FAD4-47DB-A7C1-C6D31473964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A241D45-443A-4221-A2FB-975DCFB5C7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222BCEB-A745-4072-B3AD-6BF3D666CA9F}"/>
              </a:ext>
            </a:extLst>
          </p:cNvPr>
          <p:cNvSpPr>
            <a:spLocks noGrp="1" noChangeArrowheads="1"/>
          </p:cNvSpPr>
          <p:nvPr>
            <p:ph type="sldNum" sz="quarter" idx="12"/>
          </p:nvPr>
        </p:nvSpPr>
        <p:spPr>
          <a:ln/>
        </p:spPr>
        <p:txBody>
          <a:bodyPr/>
          <a:lstStyle>
            <a:lvl1pPr>
              <a:defRPr/>
            </a:lvl1pPr>
          </a:lstStyle>
          <a:p>
            <a:fld id="{AAC8C4AE-499C-4ABF-BD0A-18E4AEDA6229}" type="slidenum">
              <a:rPr lang="en-US" altLang="en-US"/>
              <a:pPr/>
              <a:t>‹#›</a:t>
            </a:fld>
            <a:endParaRPr lang="en-US" altLang="en-US"/>
          </a:p>
        </p:txBody>
      </p:sp>
    </p:spTree>
    <p:extLst>
      <p:ext uri="{BB962C8B-B14F-4D97-AF65-F5344CB8AC3E}">
        <p14:creationId xmlns:p14="http://schemas.microsoft.com/office/powerpoint/2010/main" val="56886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DA77-01AA-430D-96AC-0E8796A27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2D2F-70F5-4B52-95D6-F994A159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557C-FD1E-48C0-A149-28347F75D79E}"/>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E263757F-68DC-451C-8200-0E9D4E3D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73ADA-6492-4C02-90A5-9292D78EB076}"/>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7352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073077F-2339-4A25-956F-5D5D26B49E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DB2881B-440F-4231-BA94-F2EB6A6623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10B94E-9408-49EF-B6F6-7BFF7CEA7443}"/>
              </a:ext>
            </a:extLst>
          </p:cNvPr>
          <p:cNvSpPr>
            <a:spLocks noGrp="1" noChangeArrowheads="1"/>
          </p:cNvSpPr>
          <p:nvPr>
            <p:ph type="sldNum" sz="quarter" idx="12"/>
          </p:nvPr>
        </p:nvSpPr>
        <p:spPr>
          <a:ln/>
        </p:spPr>
        <p:txBody>
          <a:bodyPr/>
          <a:lstStyle>
            <a:lvl1pPr>
              <a:defRPr/>
            </a:lvl1pPr>
          </a:lstStyle>
          <a:p>
            <a:fld id="{0654A8AB-B8A0-4A32-8497-1DB0D3885874}" type="slidenum">
              <a:rPr lang="en-US" altLang="en-US"/>
              <a:pPr/>
              <a:t>‹#›</a:t>
            </a:fld>
            <a:endParaRPr lang="en-US" altLang="en-US"/>
          </a:p>
        </p:txBody>
      </p:sp>
    </p:spTree>
    <p:extLst>
      <p:ext uri="{BB962C8B-B14F-4D97-AF65-F5344CB8AC3E}">
        <p14:creationId xmlns:p14="http://schemas.microsoft.com/office/powerpoint/2010/main" val="15112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4C86348-5404-4C56-A306-D02EDBF25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B0E635-6CA7-406D-83A1-EF519408F2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A9E1E8-E7D0-4536-9E92-B25B2077B879}"/>
              </a:ext>
            </a:extLst>
          </p:cNvPr>
          <p:cNvSpPr>
            <a:spLocks noGrp="1" noChangeArrowheads="1"/>
          </p:cNvSpPr>
          <p:nvPr>
            <p:ph type="sldNum" sz="quarter" idx="12"/>
          </p:nvPr>
        </p:nvSpPr>
        <p:spPr>
          <a:ln/>
        </p:spPr>
        <p:txBody>
          <a:bodyPr/>
          <a:lstStyle>
            <a:lvl1pPr>
              <a:defRPr/>
            </a:lvl1pPr>
          </a:lstStyle>
          <a:p>
            <a:fld id="{CEF8DF62-AE3C-4D28-AD24-6DCEB0927182}" type="slidenum">
              <a:rPr lang="en-US" altLang="en-US"/>
              <a:pPr/>
              <a:t>‹#›</a:t>
            </a:fld>
            <a:endParaRPr lang="en-US" altLang="en-US"/>
          </a:p>
        </p:txBody>
      </p:sp>
    </p:spTree>
    <p:extLst>
      <p:ext uri="{BB962C8B-B14F-4D97-AF65-F5344CB8AC3E}">
        <p14:creationId xmlns:p14="http://schemas.microsoft.com/office/powerpoint/2010/main" val="82823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E6F1F2-1106-4569-B693-0F5CCB209F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4E2482-2B9B-4C44-8307-52B668419E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DE1C3-D3DA-4359-ADBD-DDE692CB9D44}"/>
              </a:ext>
            </a:extLst>
          </p:cNvPr>
          <p:cNvSpPr>
            <a:spLocks noGrp="1" noChangeArrowheads="1"/>
          </p:cNvSpPr>
          <p:nvPr>
            <p:ph type="sldNum" sz="quarter" idx="12"/>
          </p:nvPr>
        </p:nvSpPr>
        <p:spPr>
          <a:ln/>
        </p:spPr>
        <p:txBody>
          <a:bodyPr/>
          <a:lstStyle>
            <a:lvl1pPr>
              <a:defRPr/>
            </a:lvl1pPr>
          </a:lstStyle>
          <a:p>
            <a:fld id="{E98B346E-0105-4161-8C1C-D0C918AB8A5B}" type="slidenum">
              <a:rPr lang="en-US" altLang="en-US"/>
              <a:pPr/>
              <a:t>‹#›</a:t>
            </a:fld>
            <a:endParaRPr lang="en-US" altLang="en-US"/>
          </a:p>
        </p:txBody>
      </p:sp>
    </p:spTree>
    <p:extLst>
      <p:ext uri="{BB962C8B-B14F-4D97-AF65-F5344CB8AC3E}">
        <p14:creationId xmlns:p14="http://schemas.microsoft.com/office/powerpoint/2010/main" val="3023104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29051DE-F35B-4F90-8AC6-EAD0A6ED5B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8398E-6986-4484-BF4A-1F8C5FD08B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B961A2-067B-4F1D-91D3-F282D1B789B6}"/>
              </a:ext>
            </a:extLst>
          </p:cNvPr>
          <p:cNvSpPr>
            <a:spLocks noGrp="1" noChangeArrowheads="1"/>
          </p:cNvSpPr>
          <p:nvPr>
            <p:ph type="sldNum" sz="quarter" idx="12"/>
          </p:nvPr>
        </p:nvSpPr>
        <p:spPr>
          <a:ln/>
        </p:spPr>
        <p:txBody>
          <a:bodyPr/>
          <a:lstStyle>
            <a:lvl1pPr>
              <a:defRPr/>
            </a:lvl1pPr>
          </a:lstStyle>
          <a:p>
            <a:fld id="{06371972-B53C-4D97-A725-3C8B3258A4CD}" type="slidenum">
              <a:rPr lang="en-US" altLang="en-US"/>
              <a:pPr/>
              <a:t>‹#›</a:t>
            </a:fld>
            <a:endParaRPr lang="en-US" altLang="en-US"/>
          </a:p>
        </p:txBody>
      </p:sp>
    </p:spTree>
    <p:extLst>
      <p:ext uri="{BB962C8B-B14F-4D97-AF65-F5344CB8AC3E}">
        <p14:creationId xmlns:p14="http://schemas.microsoft.com/office/powerpoint/2010/main" val="40231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540-20E8-42C2-BB02-7B2C6686D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32437-0EBA-4645-988C-67529C02E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CDBB9-E831-4421-946A-64EF97F21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6EB0-CD4E-46EB-B430-B9A8C4A7761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100BC98A-083B-431A-83FA-AE97AB456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F9AA-912D-4563-BA81-762577BE2207}"/>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9201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5C20-A5A9-4543-9205-DCE44B64B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A33059-A4C7-49CE-AA68-DEDEC8A01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E3A6E-787D-458A-B8E3-239D9C044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88D076-88F0-47D4-B538-4535CE504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B4800-DE92-45D1-ADA4-D9A056396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39B7C-D285-41FA-83D7-42393341EA9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8" name="Footer Placeholder 7">
            <a:extLst>
              <a:ext uri="{FF2B5EF4-FFF2-40B4-BE49-F238E27FC236}">
                <a16:creationId xmlns:a16="http://schemas.microsoft.com/office/drawing/2014/main" id="{855F7D20-288D-45E6-8084-FB238C1A3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8F1A0-38CF-431F-9F7A-529A656398DF}"/>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78244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9DE6-7908-4F8C-8690-AEEEF22AB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BB8A89-3710-4184-B2BF-6358DDE731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4" name="Footer Placeholder 3">
            <a:extLst>
              <a:ext uri="{FF2B5EF4-FFF2-40B4-BE49-F238E27FC236}">
                <a16:creationId xmlns:a16="http://schemas.microsoft.com/office/drawing/2014/main" id="{B438F40D-E1D2-4E85-A31E-027225FA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230F4-5800-4A1F-92E7-2E2AEFCF168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3758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2DA06-F831-480B-9D0C-D94772CBEF6C}"/>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3" name="Footer Placeholder 2">
            <a:extLst>
              <a:ext uri="{FF2B5EF4-FFF2-40B4-BE49-F238E27FC236}">
                <a16:creationId xmlns:a16="http://schemas.microsoft.com/office/drawing/2014/main" id="{4B09E961-47E7-4978-9399-B8BB93DE9A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1D5A0-C4D2-4249-B197-D2DB901CFBEE}"/>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6446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E99-099A-496B-B4E8-BF9FD53E3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DA81B-F713-415E-B85C-0EFE1D9C7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ED324-04B2-4945-98FD-8FD8EA739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11C12-ECE3-44B2-B9ED-F5EF4E1FAB0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81DCF0D-5F42-4FAE-9E06-B852A6DE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31ADB-C23C-4746-87D6-D3B111DCCA60}"/>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1858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8E6D-EE1C-4841-85E4-648761B48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40377-A34D-4C7E-9D5A-D7CA3DFC8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BABB7-C55C-44D0-BF03-2FC3B941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7815C-57EA-43A4-ADB9-86BB23457C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D585C12-5D31-4661-AA8F-950C8A855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76AC5-984E-4AB6-8357-AB8E5C86724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42482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C6EDA-5022-4333-A4EA-D1B55081E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69EEF-9D1C-4B87-A28C-448595A4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AFD19-AA6F-4448-B480-7AF0C3F9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785A6CDB-D8F6-48CD-85FA-E4BB6920E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2FBF2-F831-4160-9EE1-466B01CB9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C1C8E-6813-4BAB-8E5E-F4E72BB108A7}" type="slidenum">
              <a:rPr lang="en-US" smtClean="0"/>
              <a:t>‹#›</a:t>
            </a:fld>
            <a:endParaRPr lang="en-US"/>
          </a:p>
        </p:txBody>
      </p:sp>
    </p:spTree>
    <p:extLst>
      <p:ext uri="{BB962C8B-B14F-4D97-AF65-F5344CB8AC3E}">
        <p14:creationId xmlns:p14="http://schemas.microsoft.com/office/powerpoint/2010/main" val="18786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028D09-D220-4371-99DF-6855AE2D765E}"/>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7C4B9208-1002-4514-A2BE-E3DDC599730D}"/>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B13B36-D7B1-4743-B2B7-F5FB4A7B0058}"/>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4AA86C5E-72B1-4693-BE16-DAD45A2331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760DFF0-3C3F-4034-AFC3-7ABBF4EEC95F}"/>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A3A5AB5-97EA-4A99-BE00-B737F3FB82A5}" type="slidenum">
              <a:rPr lang="en-US" altLang="en-US"/>
              <a:pPr/>
              <a:t>‹#›</a:t>
            </a:fld>
            <a:endParaRPr lang="en-US" altLang="en-US"/>
          </a:p>
        </p:txBody>
      </p:sp>
    </p:spTree>
    <p:extLst>
      <p:ext uri="{BB962C8B-B14F-4D97-AF65-F5344CB8AC3E}">
        <p14:creationId xmlns:p14="http://schemas.microsoft.com/office/powerpoint/2010/main" val="34141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3F314C-1F19-4052-9127-FB59E73A5A2F}"/>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74C30ED-1ACE-4A05-BC05-7A62CAE51B8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5E27FBE-00AF-4718-88AA-C4D0954D3356}"/>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34CE908-B5DB-4F46-BD48-59B573F33EEC}"/>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53317AA-2A01-4208-AFCE-2F3F28B2CBE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3A486C9-D203-432C-8F97-25B18446228C}" type="slidenum">
              <a:rPr lang="en-US" altLang="en-US"/>
              <a:pPr/>
              <a:t>‹#›</a:t>
            </a:fld>
            <a:endParaRPr lang="en-US" altLang="en-US"/>
          </a:p>
        </p:txBody>
      </p:sp>
    </p:spTree>
    <p:extLst>
      <p:ext uri="{BB962C8B-B14F-4D97-AF65-F5344CB8AC3E}">
        <p14:creationId xmlns:p14="http://schemas.microsoft.com/office/powerpoint/2010/main" val="4190514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8.xml"/><Relationship Id="rId1" Type="http://schemas.openxmlformats.org/officeDocument/2006/relationships/video" Target="https://www.youtube.com/embed/0fKBhvDjuy0?start=303&amp;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2669005"/>
          </a:xfrm>
        </p:spPr>
        <p:txBody>
          <a:bodyPr>
            <a:normAutofit/>
          </a:bodyPr>
          <a:lstStyle/>
          <a:p>
            <a:pPr marL="0" indent="0">
              <a:spcAft>
                <a:spcPts val="1200"/>
              </a:spcAft>
              <a:buNone/>
            </a:pPr>
            <a:r>
              <a:rPr lang="en-US" sz="3200" b="1" dirty="0"/>
              <a:t>Technology uses science to solve problems, and science uses technology to make new discoveries. However, technology and science have different goals. The goal of science is to answer questions and increase knowledge. The goal of technology is to find solutions to practical problems.</a:t>
            </a:r>
            <a:endParaRPr lang="en-US" sz="3200" i="1" dirty="0"/>
          </a:p>
        </p:txBody>
      </p:sp>
    </p:spTree>
    <p:extLst>
      <p:ext uri="{BB962C8B-B14F-4D97-AF65-F5344CB8AC3E}">
        <p14:creationId xmlns:p14="http://schemas.microsoft.com/office/powerpoint/2010/main" val="121476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7;p17">
            <a:extLst>
              <a:ext uri="{FF2B5EF4-FFF2-40B4-BE49-F238E27FC236}">
                <a16:creationId xmlns:a16="http://schemas.microsoft.com/office/drawing/2014/main" id="{0B7EF847-9156-1870-2271-EF27B62A4C1A}"/>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mj-lt"/>
                <a:cs typeface="Segoe UI Semilight" panose="020B0402040204020203" pitchFamily="34" charset="0"/>
              </a:rPr>
              <a:t>Tissue sample</a:t>
            </a:r>
            <a:endParaRPr sz="2400" dirty="0">
              <a:latin typeface="+mj-lt"/>
              <a:cs typeface="Segoe UI Semilight" panose="020B0402040204020203" pitchFamily="34" charset="0"/>
            </a:endParaRPr>
          </a:p>
        </p:txBody>
      </p:sp>
      <p:graphicFrame>
        <p:nvGraphicFramePr>
          <p:cNvPr id="2" name="Table 1">
            <a:extLst>
              <a:ext uri="{FF2B5EF4-FFF2-40B4-BE49-F238E27FC236}">
                <a16:creationId xmlns:a16="http://schemas.microsoft.com/office/drawing/2014/main" id="{80DFB1CB-C3CE-3F5D-14BF-E41607C53248}"/>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12" name="Rectangle 11">
            <a:extLst>
              <a:ext uri="{FF2B5EF4-FFF2-40B4-BE49-F238E27FC236}">
                <a16:creationId xmlns:a16="http://schemas.microsoft.com/office/drawing/2014/main" id="{8D599D9D-6AFD-DB74-C550-3E793E5CEA79}"/>
              </a:ext>
            </a:extLst>
          </p:cNvPr>
          <p:cNvSpPr/>
          <p:nvPr/>
        </p:nvSpPr>
        <p:spPr>
          <a:xfrm>
            <a:off x="1832117" y="3220278"/>
            <a:ext cx="2908727" cy="19237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4C73AB-524B-C13D-5DDE-81ACF07CBF04}"/>
              </a:ext>
            </a:extLst>
          </p:cNvPr>
          <p:cNvSpPr/>
          <p:nvPr/>
        </p:nvSpPr>
        <p:spPr>
          <a:xfrm>
            <a:off x="3349193" y="2196164"/>
            <a:ext cx="1137366" cy="102411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7F7294E-C7C0-EAEE-235F-CFF9C52F7AF7}"/>
              </a:ext>
            </a:extLst>
          </p:cNvPr>
          <p:cNvGraphicFramePr>
            <a:graphicFrameLocks noGrp="1"/>
          </p:cNvGraphicFramePr>
          <p:nvPr/>
        </p:nvGraphicFramePr>
        <p:xfrm>
          <a:off x="2793755" y="2383816"/>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1922237066"/>
                    </a:ext>
                  </a:extLst>
                </a:gridCol>
                <a:gridCol w="229868">
                  <a:extLst>
                    <a:ext uri="{9D8B030D-6E8A-4147-A177-3AD203B41FA5}">
                      <a16:colId xmlns:a16="http://schemas.microsoft.com/office/drawing/2014/main" val="118085092"/>
                    </a:ext>
                  </a:extLst>
                </a:gridCol>
                <a:gridCol w="229868">
                  <a:extLst>
                    <a:ext uri="{9D8B030D-6E8A-4147-A177-3AD203B41FA5}">
                      <a16:colId xmlns:a16="http://schemas.microsoft.com/office/drawing/2014/main" val="2602730440"/>
                    </a:ext>
                  </a:extLst>
                </a:gridCol>
              </a:tblGrid>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19913716"/>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062982480"/>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778025248"/>
                  </a:ext>
                </a:extLst>
              </a:tr>
            </a:tbl>
          </a:graphicData>
        </a:graphic>
      </p:graphicFrame>
      <p:graphicFrame>
        <p:nvGraphicFramePr>
          <p:cNvPr id="4" name="Table 3">
            <a:extLst>
              <a:ext uri="{FF2B5EF4-FFF2-40B4-BE49-F238E27FC236}">
                <a16:creationId xmlns:a16="http://schemas.microsoft.com/office/drawing/2014/main" id="{81FA2D84-7CCC-AFFA-C45A-7DE1959D361B}"/>
              </a:ext>
            </a:extLst>
          </p:cNvPr>
          <p:cNvGraphicFramePr>
            <a:graphicFrameLocks noGrp="1"/>
          </p:cNvGraphicFramePr>
          <p:nvPr/>
        </p:nvGraphicFramePr>
        <p:xfrm>
          <a:off x="1848588" y="2333265"/>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2906767780"/>
                    </a:ext>
                  </a:extLst>
                </a:gridCol>
                <a:gridCol w="229868">
                  <a:extLst>
                    <a:ext uri="{9D8B030D-6E8A-4147-A177-3AD203B41FA5}">
                      <a16:colId xmlns:a16="http://schemas.microsoft.com/office/drawing/2014/main" val="172942117"/>
                    </a:ext>
                  </a:extLst>
                </a:gridCol>
                <a:gridCol w="229868">
                  <a:extLst>
                    <a:ext uri="{9D8B030D-6E8A-4147-A177-3AD203B41FA5}">
                      <a16:colId xmlns:a16="http://schemas.microsoft.com/office/drawing/2014/main" val="4281895352"/>
                    </a:ext>
                  </a:extLst>
                </a:gridCol>
              </a:tblGrid>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2411911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44527600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80469597"/>
                  </a:ext>
                </a:extLst>
              </a:tr>
            </a:tbl>
          </a:graphicData>
        </a:graphic>
      </p:graphicFrame>
      <p:sp>
        <p:nvSpPr>
          <p:cNvPr id="20" name="Slide Number Placeholder 1">
            <a:extLst>
              <a:ext uri="{FF2B5EF4-FFF2-40B4-BE49-F238E27FC236}">
                <a16:creationId xmlns:a16="http://schemas.microsoft.com/office/drawing/2014/main" id="{58AB1BE0-33B9-5D0E-43F4-E1B82F2C19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
        <p:nvSpPr>
          <p:cNvPr id="10" name="Title 1">
            <a:extLst>
              <a:ext uri="{FF2B5EF4-FFF2-40B4-BE49-F238E27FC236}">
                <a16:creationId xmlns:a16="http://schemas.microsoft.com/office/drawing/2014/main" id="{FE59ED2D-D0FB-BB6A-046D-B428259A720F}"/>
              </a:ext>
            </a:extLst>
          </p:cNvPr>
          <p:cNvSpPr txBox="1">
            <a:spLocks/>
          </p:cNvSpPr>
          <p:nvPr/>
        </p:nvSpPr>
        <p:spPr>
          <a:xfrm>
            <a:off x="523982" y="464517"/>
            <a:ext cx="108298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Segoe UI" panose="020B0502040204020203" pitchFamily="34" charset="0"/>
              </a:rPr>
              <a:t>Experimental limitations remain a challenge for spatial and low input proteomics</a:t>
            </a:r>
          </a:p>
        </p:txBody>
      </p:sp>
      <p:sp>
        <p:nvSpPr>
          <p:cNvPr id="18" name="TextBox 17">
            <a:extLst>
              <a:ext uri="{FF2B5EF4-FFF2-40B4-BE49-F238E27FC236}">
                <a16:creationId xmlns:a16="http://schemas.microsoft.com/office/drawing/2014/main" id="{F465F586-C4F1-BBD8-C083-193A933341AD}"/>
              </a:ext>
            </a:extLst>
          </p:cNvPr>
          <p:cNvSpPr txBox="1"/>
          <p:nvPr/>
        </p:nvSpPr>
        <p:spPr>
          <a:xfrm>
            <a:off x="6096000" y="2196164"/>
            <a:ext cx="533393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Spatial samples are only a small fraction of the bulk aggregate samples</a:t>
            </a:r>
          </a:p>
        </p:txBody>
      </p:sp>
      <p:sp>
        <p:nvSpPr>
          <p:cNvPr id="7" name="TextBox 6">
            <a:extLst>
              <a:ext uri="{FF2B5EF4-FFF2-40B4-BE49-F238E27FC236}">
                <a16:creationId xmlns:a16="http://schemas.microsoft.com/office/drawing/2014/main" id="{5DACA41E-6A4D-418B-E515-B1851A4DB2B6}"/>
              </a:ext>
            </a:extLst>
          </p:cNvPr>
          <p:cNvSpPr txBox="1"/>
          <p:nvPr/>
        </p:nvSpPr>
        <p:spPr>
          <a:xfrm>
            <a:off x="6728755" y="5757878"/>
            <a:ext cx="1307153" cy="369332"/>
          </a:xfrm>
          <a:prstGeom prst="rect">
            <a:avLst/>
          </a:prstGeom>
          <a:noFill/>
        </p:spPr>
        <p:txBody>
          <a:bodyPr wrap="none" rtlCol="0">
            <a:spAutoFit/>
          </a:bodyPr>
          <a:lstStyle/>
          <a:p>
            <a:r>
              <a:rPr lang="en-US" b="1" dirty="0"/>
              <a:t>Throughput</a:t>
            </a:r>
          </a:p>
        </p:txBody>
      </p:sp>
      <p:sp>
        <p:nvSpPr>
          <p:cNvPr id="8" name="TextBox 7">
            <a:extLst>
              <a:ext uri="{FF2B5EF4-FFF2-40B4-BE49-F238E27FC236}">
                <a16:creationId xmlns:a16="http://schemas.microsoft.com/office/drawing/2014/main" id="{A94C3212-63D7-F1A7-6E44-32ABF74D72B5}"/>
              </a:ext>
            </a:extLst>
          </p:cNvPr>
          <p:cNvSpPr txBox="1"/>
          <p:nvPr/>
        </p:nvSpPr>
        <p:spPr>
          <a:xfrm>
            <a:off x="9046015" y="5757878"/>
            <a:ext cx="1170513" cy="369332"/>
          </a:xfrm>
          <a:prstGeom prst="rect">
            <a:avLst/>
          </a:prstGeom>
          <a:noFill/>
        </p:spPr>
        <p:txBody>
          <a:bodyPr wrap="none" rtlCol="0">
            <a:spAutoFit/>
          </a:bodyPr>
          <a:lstStyle/>
          <a:p>
            <a:pPr algn="ctr"/>
            <a:r>
              <a:rPr lang="en-US" b="1" dirty="0"/>
              <a:t>Sensitivity</a:t>
            </a:r>
          </a:p>
        </p:txBody>
      </p:sp>
      <p:sp>
        <p:nvSpPr>
          <p:cNvPr id="11" name="TextBox 10">
            <a:extLst>
              <a:ext uri="{FF2B5EF4-FFF2-40B4-BE49-F238E27FC236}">
                <a16:creationId xmlns:a16="http://schemas.microsoft.com/office/drawing/2014/main" id="{76E63B47-3EB3-F004-1358-2BE7FA6EFE8E}"/>
              </a:ext>
            </a:extLst>
          </p:cNvPr>
          <p:cNvSpPr txBox="1"/>
          <p:nvPr/>
        </p:nvSpPr>
        <p:spPr>
          <a:xfrm>
            <a:off x="8087868" y="3902975"/>
            <a:ext cx="984437" cy="646331"/>
          </a:xfrm>
          <a:prstGeom prst="rect">
            <a:avLst/>
          </a:prstGeom>
          <a:noFill/>
        </p:spPr>
        <p:txBody>
          <a:bodyPr wrap="none" rtlCol="0">
            <a:spAutoFit/>
          </a:bodyPr>
          <a:lstStyle/>
          <a:p>
            <a:pPr algn="ctr"/>
            <a:r>
              <a:rPr lang="en-US" b="1" dirty="0"/>
              <a:t>Input </a:t>
            </a:r>
          </a:p>
          <a:p>
            <a:pPr algn="ctr"/>
            <a:r>
              <a:rPr lang="en-US" b="1" dirty="0"/>
              <a:t>material</a:t>
            </a:r>
          </a:p>
        </p:txBody>
      </p:sp>
      <p:cxnSp>
        <p:nvCxnSpPr>
          <p:cNvPr id="22" name="Straight Arrow Connector 21">
            <a:extLst>
              <a:ext uri="{FF2B5EF4-FFF2-40B4-BE49-F238E27FC236}">
                <a16:creationId xmlns:a16="http://schemas.microsoft.com/office/drawing/2014/main" id="{B430BC8F-C4F5-2B9B-0DEF-10F9105B3E2A}"/>
              </a:ext>
            </a:extLst>
          </p:cNvPr>
          <p:cNvCxnSpPr>
            <a:cxnSpLocks/>
          </p:cNvCxnSpPr>
          <p:nvPr/>
        </p:nvCxnSpPr>
        <p:spPr>
          <a:xfrm flipV="1">
            <a:off x="7610240" y="4549306"/>
            <a:ext cx="817480" cy="1149210"/>
          </a:xfrm>
          <a:prstGeom prst="straightConnector1">
            <a:avLst/>
          </a:prstGeom>
          <a:ln w="38100">
            <a:solidFill>
              <a:srgbClr val="FF78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0466B-E8CF-29ED-191E-15F650210F2A}"/>
              </a:ext>
            </a:extLst>
          </p:cNvPr>
          <p:cNvCxnSpPr>
            <a:cxnSpLocks/>
          </p:cNvCxnSpPr>
          <p:nvPr/>
        </p:nvCxnSpPr>
        <p:spPr>
          <a:xfrm flipH="1" flipV="1">
            <a:off x="8653305" y="4549306"/>
            <a:ext cx="817480" cy="1149210"/>
          </a:xfrm>
          <a:prstGeom prst="straightConnector1">
            <a:avLst/>
          </a:prstGeom>
          <a:ln w="381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BEA30-81B2-38FB-7F40-B7FFC4BEC396}"/>
              </a:ext>
            </a:extLst>
          </p:cNvPr>
          <p:cNvCxnSpPr>
            <a:cxnSpLocks/>
          </p:cNvCxnSpPr>
          <p:nvPr/>
        </p:nvCxnSpPr>
        <p:spPr>
          <a:xfrm flipH="1">
            <a:off x="8098127" y="5944356"/>
            <a:ext cx="847753"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87;p17">
            <a:extLst>
              <a:ext uri="{FF2B5EF4-FFF2-40B4-BE49-F238E27FC236}">
                <a16:creationId xmlns:a16="http://schemas.microsoft.com/office/drawing/2014/main" id="{E8DB4FBD-CA3B-CA8F-4562-9B1380E25E28}"/>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Spatial approach</a:t>
            </a:r>
            <a:endParaRPr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4217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DECB8D-C8FA-C090-2564-CED8A1302D00}"/>
              </a:ext>
            </a:extLst>
          </p:cNvPr>
          <p:cNvSpPr>
            <a:spLocks noGrp="1"/>
          </p:cNvSpPr>
          <p:nvPr>
            <p:ph type="title"/>
          </p:nvPr>
        </p:nvSpPr>
        <p:spPr>
          <a:xfrm>
            <a:off x="466689" y="135085"/>
            <a:ext cx="11693255" cy="1887654"/>
          </a:xfrm>
        </p:spPr>
        <p:txBody>
          <a:bodyPr>
            <a:normAutofit/>
          </a:bodyPr>
          <a:lstStyle/>
          <a:p>
            <a:r>
              <a:rPr lang="en-US" sz="4000" dirty="0">
                <a:latin typeface="Segoe UI" panose="020B0502040204020203" pitchFamily="34" charset="0"/>
                <a:cs typeface="Segoe UI" panose="020B0502040204020203" pitchFamily="34" charset="0"/>
              </a:rPr>
              <a:t>Single cell measurements can provide insights into cellular heterogeneity but loses spatial information</a:t>
            </a:r>
          </a:p>
        </p:txBody>
      </p:sp>
      <p:graphicFrame>
        <p:nvGraphicFramePr>
          <p:cNvPr id="6" name="Table 5">
            <a:extLst>
              <a:ext uri="{FF2B5EF4-FFF2-40B4-BE49-F238E27FC236}">
                <a16:creationId xmlns:a16="http://schemas.microsoft.com/office/drawing/2014/main" id="{A96311B0-D39F-6CDA-5110-177C8583BA9E}"/>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7" name="Google Shape;87;p17">
            <a:extLst>
              <a:ext uri="{FF2B5EF4-FFF2-40B4-BE49-F238E27FC236}">
                <a16:creationId xmlns:a16="http://schemas.microsoft.com/office/drawing/2014/main" id="{CC7EEF71-A59A-7CD1-69DD-696F4CAF4A82}"/>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Segoe UI Semilight" panose="020B0402040204020203" pitchFamily="34" charset="0"/>
                <a:cs typeface="Segoe UI Semilight" panose="020B0402040204020203" pitchFamily="34" charset="0"/>
              </a:rPr>
              <a:t>Tissue sample</a:t>
            </a:r>
            <a:endParaRPr sz="2400" dirty="0">
              <a:latin typeface="Segoe UI Semilight" panose="020B0402040204020203" pitchFamily="34" charset="0"/>
              <a:cs typeface="Segoe UI Semilight" panose="020B0402040204020203" pitchFamily="34" charset="0"/>
            </a:endParaRPr>
          </a:p>
        </p:txBody>
      </p:sp>
      <p:cxnSp>
        <p:nvCxnSpPr>
          <p:cNvPr id="12" name="Straight Arrow Connector 11">
            <a:extLst>
              <a:ext uri="{FF2B5EF4-FFF2-40B4-BE49-F238E27FC236}">
                <a16:creationId xmlns:a16="http://schemas.microsoft.com/office/drawing/2014/main" id="{FE4CC777-7F79-E32C-D566-7BC3250919CC}"/>
              </a:ext>
            </a:extLst>
          </p:cNvPr>
          <p:cNvCxnSpPr/>
          <p:nvPr/>
        </p:nvCxnSpPr>
        <p:spPr>
          <a:xfrm>
            <a:off x="5087940" y="3741159"/>
            <a:ext cx="22514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22A4F1-CF8D-0D39-6B68-829088237A30}"/>
              </a:ext>
            </a:extLst>
          </p:cNvPr>
          <p:cNvSpPr/>
          <p:nvPr/>
        </p:nvSpPr>
        <p:spPr>
          <a:xfrm>
            <a:off x="2193390" y="2398000"/>
            <a:ext cx="1136373" cy="2669920"/>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A2692C-E332-01AD-465D-E61618592932}"/>
              </a:ext>
            </a:extLst>
          </p:cNvPr>
          <p:cNvSpPr/>
          <p:nvPr/>
        </p:nvSpPr>
        <p:spPr>
          <a:xfrm>
            <a:off x="1794136" y="2706796"/>
            <a:ext cx="399254" cy="24258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a:extLst>
              <a:ext uri="{FF2B5EF4-FFF2-40B4-BE49-F238E27FC236}">
                <a16:creationId xmlns:a16="http://schemas.microsoft.com/office/drawing/2014/main" id="{96B184E9-54E4-65A5-5607-B1F1D4C7A992}"/>
              </a:ext>
            </a:extLst>
          </p:cNvPr>
          <p:cNvGraphicFramePr>
            <a:graphicFrameLocks noGrp="1"/>
          </p:cNvGraphicFramePr>
          <p:nvPr/>
        </p:nvGraphicFramePr>
        <p:xfrm>
          <a:off x="1848681" y="2344775"/>
          <a:ext cx="249419" cy="248397"/>
        </p:xfrm>
        <a:graphic>
          <a:graphicData uri="http://schemas.openxmlformats.org/drawingml/2006/table">
            <a:tbl>
              <a:tblPr firstRow="1" bandRow="1">
                <a:tableStyleId>{5C22544A-7EE6-4342-B048-85BDC9FD1C3A}</a:tableStyleId>
              </a:tblPr>
              <a:tblGrid>
                <a:gridCol w="249419">
                  <a:extLst>
                    <a:ext uri="{9D8B030D-6E8A-4147-A177-3AD203B41FA5}">
                      <a16:colId xmlns:a16="http://schemas.microsoft.com/office/drawing/2014/main" val="2299789454"/>
                    </a:ext>
                  </a:extLst>
                </a:gridCol>
              </a:tblGrid>
              <a:tr h="248397">
                <a:tc>
                  <a:txBody>
                    <a:bodyPr/>
                    <a:lstStyle/>
                    <a:p>
                      <a:endParaRPr lang="en-US" sz="500" dirty="0"/>
                    </a:p>
                  </a:txBody>
                  <a:tcPr marL="50583" marR="50583" marT="25292" marB="25292">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33" name="Rectangle 32">
            <a:extLst>
              <a:ext uri="{FF2B5EF4-FFF2-40B4-BE49-F238E27FC236}">
                <a16:creationId xmlns:a16="http://schemas.microsoft.com/office/drawing/2014/main" id="{E1C06E84-9C45-CDF0-F3FC-1ACDF6288FE8}"/>
              </a:ext>
            </a:extLst>
          </p:cNvPr>
          <p:cNvSpPr/>
          <p:nvPr/>
        </p:nvSpPr>
        <p:spPr>
          <a:xfrm>
            <a:off x="3336804" y="3741159"/>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BBD0D1-B4BC-4AE5-0D12-A5767E778314}"/>
              </a:ext>
            </a:extLst>
          </p:cNvPr>
          <p:cNvSpPr/>
          <p:nvPr/>
        </p:nvSpPr>
        <p:spPr>
          <a:xfrm>
            <a:off x="3333974" y="2083645"/>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676174-25BE-AEDD-EE19-3E1D59EA1021}"/>
              </a:ext>
            </a:extLst>
          </p:cNvPr>
          <p:cNvSpPr/>
          <p:nvPr/>
        </p:nvSpPr>
        <p:spPr>
          <a:xfrm>
            <a:off x="3564980" y="3475141"/>
            <a:ext cx="928620" cy="2716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a:extLst>
              <a:ext uri="{FF2B5EF4-FFF2-40B4-BE49-F238E27FC236}">
                <a16:creationId xmlns:a16="http://schemas.microsoft.com/office/drawing/2014/main" id="{89F72D4F-A571-0A67-985B-64F9C08415FE}"/>
              </a:ext>
            </a:extLst>
          </p:cNvPr>
          <p:cNvGraphicFramePr>
            <a:graphicFrameLocks noGrp="1"/>
          </p:cNvGraphicFramePr>
          <p:nvPr/>
        </p:nvGraphicFramePr>
        <p:xfrm>
          <a:off x="3449463" y="33533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 name="Table 1">
            <a:extLst>
              <a:ext uri="{FF2B5EF4-FFF2-40B4-BE49-F238E27FC236}">
                <a16:creationId xmlns:a16="http://schemas.microsoft.com/office/drawing/2014/main" id="{29870CB0-A49C-EF14-46BB-E2510822B00E}"/>
              </a:ext>
            </a:extLst>
          </p:cNvPr>
          <p:cNvGraphicFramePr>
            <a:graphicFrameLocks noGrp="1"/>
          </p:cNvGraphicFramePr>
          <p:nvPr/>
        </p:nvGraphicFramePr>
        <p:xfrm>
          <a:off x="9252579" y="2713607"/>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4" name="Table 3">
            <a:extLst>
              <a:ext uri="{FF2B5EF4-FFF2-40B4-BE49-F238E27FC236}">
                <a16:creationId xmlns:a16="http://schemas.microsoft.com/office/drawing/2014/main" id="{81E5886F-806A-D972-02D5-C468C23E165D}"/>
              </a:ext>
            </a:extLst>
          </p:cNvPr>
          <p:cNvGraphicFramePr>
            <a:graphicFrameLocks noGrp="1"/>
          </p:cNvGraphicFramePr>
          <p:nvPr/>
        </p:nvGraphicFramePr>
        <p:xfrm>
          <a:off x="8787751" y="302885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9" name="Table 8">
            <a:extLst>
              <a:ext uri="{FF2B5EF4-FFF2-40B4-BE49-F238E27FC236}">
                <a16:creationId xmlns:a16="http://schemas.microsoft.com/office/drawing/2014/main" id="{FF7F56BE-5DB3-D604-6776-F70359605622}"/>
              </a:ext>
            </a:extLst>
          </p:cNvPr>
          <p:cNvGraphicFramePr>
            <a:graphicFrameLocks noGrp="1"/>
          </p:cNvGraphicFramePr>
          <p:nvPr/>
        </p:nvGraphicFramePr>
        <p:xfrm>
          <a:off x="9125004" y="285170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0" name="Table 9">
            <a:extLst>
              <a:ext uri="{FF2B5EF4-FFF2-40B4-BE49-F238E27FC236}">
                <a16:creationId xmlns:a16="http://schemas.microsoft.com/office/drawing/2014/main" id="{411FD8EC-F16C-51A7-186E-AD422C702C07}"/>
              </a:ext>
            </a:extLst>
          </p:cNvPr>
          <p:cNvGraphicFramePr>
            <a:graphicFrameLocks noGrp="1"/>
          </p:cNvGraphicFramePr>
          <p:nvPr/>
        </p:nvGraphicFramePr>
        <p:xfrm>
          <a:off x="8756969" y="256681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1" name="Table 10">
            <a:extLst>
              <a:ext uri="{FF2B5EF4-FFF2-40B4-BE49-F238E27FC236}">
                <a16:creationId xmlns:a16="http://schemas.microsoft.com/office/drawing/2014/main" id="{E7550F00-179D-5FB3-B549-1A6B2FDDA600}"/>
              </a:ext>
            </a:extLst>
          </p:cNvPr>
          <p:cNvGraphicFramePr>
            <a:graphicFrameLocks noGrp="1"/>
          </p:cNvGraphicFramePr>
          <p:nvPr/>
        </p:nvGraphicFramePr>
        <p:xfrm>
          <a:off x="9053236" y="264290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3" name="Table 12">
            <a:extLst>
              <a:ext uri="{FF2B5EF4-FFF2-40B4-BE49-F238E27FC236}">
                <a16:creationId xmlns:a16="http://schemas.microsoft.com/office/drawing/2014/main" id="{E9F590DB-2DFF-7151-4B2F-3A7A7CF670A1}"/>
              </a:ext>
            </a:extLst>
          </p:cNvPr>
          <p:cNvGraphicFramePr>
            <a:graphicFrameLocks noGrp="1"/>
          </p:cNvGraphicFramePr>
          <p:nvPr/>
        </p:nvGraphicFramePr>
        <p:xfrm>
          <a:off x="8988872" y="294368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6" name="Table 15">
            <a:extLst>
              <a:ext uri="{FF2B5EF4-FFF2-40B4-BE49-F238E27FC236}">
                <a16:creationId xmlns:a16="http://schemas.microsoft.com/office/drawing/2014/main" id="{B0627284-53A3-C8F7-28C8-21E045BB83D9}"/>
              </a:ext>
            </a:extLst>
          </p:cNvPr>
          <p:cNvGraphicFramePr>
            <a:graphicFrameLocks noGrp="1"/>
          </p:cNvGraphicFramePr>
          <p:nvPr/>
        </p:nvGraphicFramePr>
        <p:xfrm>
          <a:off x="8658397" y="29000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1" name="Table 20">
            <a:extLst>
              <a:ext uri="{FF2B5EF4-FFF2-40B4-BE49-F238E27FC236}">
                <a16:creationId xmlns:a16="http://schemas.microsoft.com/office/drawing/2014/main" id="{89EF789D-B047-65FD-19D5-EACA138DD8C8}"/>
              </a:ext>
            </a:extLst>
          </p:cNvPr>
          <p:cNvGraphicFramePr>
            <a:graphicFrameLocks noGrp="1"/>
          </p:cNvGraphicFramePr>
          <p:nvPr/>
        </p:nvGraphicFramePr>
        <p:xfrm>
          <a:off x="9168147" y="3127886"/>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2" name="Table 21">
            <a:extLst>
              <a:ext uri="{FF2B5EF4-FFF2-40B4-BE49-F238E27FC236}">
                <a16:creationId xmlns:a16="http://schemas.microsoft.com/office/drawing/2014/main" id="{E3E5B3E6-32D1-657A-37B7-A8C4EB85286C}"/>
              </a:ext>
            </a:extLst>
          </p:cNvPr>
          <p:cNvGraphicFramePr>
            <a:graphicFrameLocks noGrp="1"/>
          </p:cNvGraphicFramePr>
          <p:nvPr/>
        </p:nvGraphicFramePr>
        <p:xfrm>
          <a:off x="8973514" y="25018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3" name="Table 22">
            <a:extLst>
              <a:ext uri="{FF2B5EF4-FFF2-40B4-BE49-F238E27FC236}">
                <a16:creationId xmlns:a16="http://schemas.microsoft.com/office/drawing/2014/main" id="{F499F5B1-FF46-44EA-CBF2-7A111844A753}"/>
              </a:ext>
            </a:extLst>
          </p:cNvPr>
          <p:cNvGraphicFramePr>
            <a:graphicFrameLocks noGrp="1"/>
          </p:cNvGraphicFramePr>
          <p:nvPr/>
        </p:nvGraphicFramePr>
        <p:xfrm>
          <a:off x="10365851" y="269726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4" name="Table 23">
            <a:extLst>
              <a:ext uri="{FF2B5EF4-FFF2-40B4-BE49-F238E27FC236}">
                <a16:creationId xmlns:a16="http://schemas.microsoft.com/office/drawing/2014/main" id="{FEF6AD5A-3732-95AD-5812-43A8D076F769}"/>
              </a:ext>
            </a:extLst>
          </p:cNvPr>
          <p:cNvGraphicFramePr>
            <a:graphicFrameLocks noGrp="1"/>
          </p:cNvGraphicFramePr>
          <p:nvPr/>
        </p:nvGraphicFramePr>
        <p:xfrm>
          <a:off x="10161531" y="305900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5" name="Table 24">
            <a:extLst>
              <a:ext uri="{FF2B5EF4-FFF2-40B4-BE49-F238E27FC236}">
                <a16:creationId xmlns:a16="http://schemas.microsoft.com/office/drawing/2014/main" id="{22D08A50-EC7F-C6B0-F588-468EA9A303EF}"/>
              </a:ext>
            </a:extLst>
          </p:cNvPr>
          <p:cNvGraphicFramePr>
            <a:graphicFrameLocks noGrp="1"/>
          </p:cNvGraphicFramePr>
          <p:nvPr/>
        </p:nvGraphicFramePr>
        <p:xfrm>
          <a:off x="10498784" y="288185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6" name="Table 25">
            <a:extLst>
              <a:ext uri="{FF2B5EF4-FFF2-40B4-BE49-F238E27FC236}">
                <a16:creationId xmlns:a16="http://schemas.microsoft.com/office/drawing/2014/main" id="{F82167FC-1C35-72F7-9C0E-0C86AA15BD5A}"/>
              </a:ext>
            </a:extLst>
          </p:cNvPr>
          <p:cNvGraphicFramePr>
            <a:graphicFrameLocks noGrp="1"/>
          </p:cNvGraphicFramePr>
          <p:nvPr/>
        </p:nvGraphicFramePr>
        <p:xfrm>
          <a:off x="10130749" y="259696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7" name="Table 26">
            <a:extLst>
              <a:ext uri="{FF2B5EF4-FFF2-40B4-BE49-F238E27FC236}">
                <a16:creationId xmlns:a16="http://schemas.microsoft.com/office/drawing/2014/main" id="{7B23B997-EFF7-3550-7CBA-5EBF0EEBE07C}"/>
              </a:ext>
            </a:extLst>
          </p:cNvPr>
          <p:cNvGraphicFramePr>
            <a:graphicFrameLocks noGrp="1"/>
          </p:cNvGraphicFramePr>
          <p:nvPr/>
        </p:nvGraphicFramePr>
        <p:xfrm>
          <a:off x="10519353" y="25390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8" name="Table 27">
            <a:extLst>
              <a:ext uri="{FF2B5EF4-FFF2-40B4-BE49-F238E27FC236}">
                <a16:creationId xmlns:a16="http://schemas.microsoft.com/office/drawing/2014/main" id="{33229D4D-AEBA-1B48-E4E5-B12E81F30D8D}"/>
              </a:ext>
            </a:extLst>
          </p:cNvPr>
          <p:cNvGraphicFramePr>
            <a:graphicFrameLocks noGrp="1"/>
          </p:cNvGraphicFramePr>
          <p:nvPr/>
        </p:nvGraphicFramePr>
        <p:xfrm>
          <a:off x="10362652" y="297383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30" name="Table 29">
            <a:extLst>
              <a:ext uri="{FF2B5EF4-FFF2-40B4-BE49-F238E27FC236}">
                <a16:creationId xmlns:a16="http://schemas.microsoft.com/office/drawing/2014/main" id="{27B4776E-BABE-D41F-71E7-40CFE3A12A34}"/>
              </a:ext>
            </a:extLst>
          </p:cNvPr>
          <p:cNvGraphicFramePr>
            <a:graphicFrameLocks noGrp="1"/>
          </p:cNvGraphicFramePr>
          <p:nvPr/>
        </p:nvGraphicFramePr>
        <p:xfrm>
          <a:off x="10693126" y="282446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3" name="Table 42">
            <a:extLst>
              <a:ext uri="{FF2B5EF4-FFF2-40B4-BE49-F238E27FC236}">
                <a16:creationId xmlns:a16="http://schemas.microsoft.com/office/drawing/2014/main" id="{D4C6294F-8981-2571-28DF-ACCB999F1ED7}"/>
              </a:ext>
            </a:extLst>
          </p:cNvPr>
          <p:cNvGraphicFramePr>
            <a:graphicFrameLocks noGrp="1"/>
          </p:cNvGraphicFramePr>
          <p:nvPr/>
        </p:nvGraphicFramePr>
        <p:xfrm>
          <a:off x="10054668" y="2911323"/>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4" name="Table 43">
            <a:extLst>
              <a:ext uri="{FF2B5EF4-FFF2-40B4-BE49-F238E27FC236}">
                <a16:creationId xmlns:a16="http://schemas.microsoft.com/office/drawing/2014/main" id="{A6B03B76-F754-8DD2-9BD7-20D786CDF762}"/>
              </a:ext>
            </a:extLst>
          </p:cNvPr>
          <p:cNvGraphicFramePr>
            <a:graphicFrameLocks noGrp="1"/>
          </p:cNvGraphicFramePr>
          <p:nvPr/>
        </p:nvGraphicFramePr>
        <p:xfrm>
          <a:off x="10482001" y="317443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45" name="Google Shape;87;p17">
            <a:extLst>
              <a:ext uri="{FF2B5EF4-FFF2-40B4-BE49-F238E27FC236}">
                <a16:creationId xmlns:a16="http://schemas.microsoft.com/office/drawing/2014/main" id="{A07DB2D9-726C-A2FE-5858-C85FFF229275}"/>
              </a:ext>
            </a:extLst>
          </p:cNvPr>
          <p:cNvSpPr txBox="1"/>
          <p:nvPr/>
        </p:nvSpPr>
        <p:spPr>
          <a:xfrm>
            <a:off x="8748589" y="1758839"/>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Outcome/result</a:t>
            </a:r>
            <a:endParaRPr sz="2000" dirty="0">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86EBEC6D-87E3-AAC9-173F-854C3B11D7C6}"/>
              </a:ext>
            </a:extLst>
          </p:cNvPr>
          <p:cNvSpPr/>
          <p:nvPr/>
        </p:nvSpPr>
        <p:spPr>
          <a:xfrm>
            <a:off x="8697501" y="5097493"/>
            <a:ext cx="2347814" cy="494448"/>
          </a:xfrm>
          <a:prstGeom prst="rect">
            <a:avLst/>
          </a:prstGeom>
          <a:solidFill>
            <a:srgbClr val="818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87;p17">
            <a:extLst>
              <a:ext uri="{FF2B5EF4-FFF2-40B4-BE49-F238E27FC236}">
                <a16:creationId xmlns:a16="http://schemas.microsoft.com/office/drawing/2014/main" id="{617EB51F-B704-782C-81BE-7DDCB8690005}"/>
              </a:ext>
            </a:extLst>
          </p:cNvPr>
          <p:cNvSpPr txBox="1"/>
          <p:nvPr/>
        </p:nvSpPr>
        <p:spPr>
          <a:xfrm>
            <a:off x="9468970" y="4056846"/>
            <a:ext cx="79113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vs</a:t>
            </a:r>
            <a:endParaRPr sz="2000" dirty="0">
              <a:latin typeface="Segoe UI Semilight" panose="020B0402040204020203" pitchFamily="34" charset="0"/>
              <a:cs typeface="Segoe UI Semilight" panose="020B0402040204020203" pitchFamily="34" charset="0"/>
            </a:endParaRPr>
          </a:p>
        </p:txBody>
      </p:sp>
      <p:sp>
        <p:nvSpPr>
          <p:cNvPr id="48" name="Google Shape;87;p17">
            <a:extLst>
              <a:ext uri="{FF2B5EF4-FFF2-40B4-BE49-F238E27FC236}">
                <a16:creationId xmlns:a16="http://schemas.microsoft.com/office/drawing/2014/main" id="{BEE4658E-A39A-A893-930F-538FF558B4C9}"/>
              </a:ext>
            </a:extLst>
          </p:cNvPr>
          <p:cNvSpPr txBox="1"/>
          <p:nvPr/>
        </p:nvSpPr>
        <p:spPr>
          <a:xfrm>
            <a:off x="8842514" y="5092101"/>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FFFF"/>
                </a:solidFill>
                <a:latin typeface="Segoe UI Semilight" panose="020B0402040204020203" pitchFamily="34" charset="0"/>
                <a:cs typeface="Segoe UI Semilight" panose="020B0402040204020203" pitchFamily="34" charset="0"/>
              </a:rPr>
              <a:t>Aggregate Bulk</a:t>
            </a:r>
            <a:endParaRPr sz="2000" dirty="0">
              <a:solidFill>
                <a:srgbClr val="FFFFFF"/>
              </a:solidFill>
              <a:latin typeface="Segoe UI Semilight" panose="020B0402040204020203" pitchFamily="34" charset="0"/>
              <a:cs typeface="Segoe UI Semilight" panose="020B0402040204020203" pitchFamily="34" charset="0"/>
            </a:endParaRPr>
          </a:p>
        </p:txBody>
      </p:sp>
      <p:sp>
        <p:nvSpPr>
          <p:cNvPr id="49" name="Google Shape;87;p17">
            <a:extLst>
              <a:ext uri="{FF2B5EF4-FFF2-40B4-BE49-F238E27FC236}">
                <a16:creationId xmlns:a16="http://schemas.microsoft.com/office/drawing/2014/main" id="{0BD9EB31-73BC-99B6-3A17-8D5D88495087}"/>
              </a:ext>
            </a:extLst>
          </p:cNvPr>
          <p:cNvSpPr txBox="1"/>
          <p:nvPr/>
        </p:nvSpPr>
        <p:spPr>
          <a:xfrm>
            <a:off x="4916127" y="2902434"/>
            <a:ext cx="259512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measurement</a:t>
            </a:r>
            <a:endParaRPr sz="2000" dirty="0">
              <a:latin typeface="Segoe UI Semilight" panose="020B0402040204020203" pitchFamily="34" charset="0"/>
              <a:cs typeface="Segoe UI Semilight" panose="020B0402040204020203" pitchFamily="34" charset="0"/>
            </a:endParaRPr>
          </a:p>
        </p:txBody>
      </p:sp>
      <p:sp>
        <p:nvSpPr>
          <p:cNvPr id="50" name="Google Shape;87;p17">
            <a:extLst>
              <a:ext uri="{FF2B5EF4-FFF2-40B4-BE49-F238E27FC236}">
                <a16:creationId xmlns:a16="http://schemas.microsoft.com/office/drawing/2014/main" id="{9A2FB541-533E-8F56-8106-10ADC5F5FF7C}"/>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approach</a:t>
            </a:r>
            <a:endParaRPr sz="2000" dirty="0">
              <a:latin typeface="Segoe UI Semilight" panose="020B0402040204020203" pitchFamily="34" charset="0"/>
              <a:cs typeface="Segoe UI Semilight" panose="020B0402040204020203" pitchFamily="34" charset="0"/>
            </a:endParaRPr>
          </a:p>
        </p:txBody>
      </p:sp>
      <p:sp>
        <p:nvSpPr>
          <p:cNvPr id="52" name="Slide Number Placeholder 1">
            <a:extLst>
              <a:ext uri="{FF2B5EF4-FFF2-40B4-BE49-F238E27FC236}">
                <a16:creationId xmlns:a16="http://schemas.microsoft.com/office/drawing/2014/main" id="{56C02C1F-E125-148A-B847-DC15DE1B2A20}"/>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316300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8">
            <a:extLst>
              <a:ext uri="{FF2B5EF4-FFF2-40B4-BE49-F238E27FC236}">
                <a16:creationId xmlns:a16="http://schemas.microsoft.com/office/drawing/2014/main" id="{15076454-764D-4BFC-86B9-2569FF1055D1}"/>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13A0BFA1-B102-48A9-A9B6-391DBAF5ED11}"/>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C9A1A62-C89D-47F8-83F5-516A8A7F2464}"/>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A33FAA03-6DB4-4A4F-B5E7-13128FC6E6A9}"/>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4A6DC8BE-9526-49A2-8ECB-0E28FC30135B}"/>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B5F4AA75-76EF-4E11-82BF-247B1BDD9702}"/>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F9361256-B100-4F31-9FC0-FC7DAAEF7683}"/>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18F327F5-3844-4DC1-B656-4A63DB83F4F4}"/>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B4780C40-AD84-439C-8F63-E437A495EFB0}"/>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F65EFBDE-F82E-4E5A-950B-56A4ADAFB79F}"/>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9DAB5C80-F90B-4A1F-839E-1FDA275D5DF5}"/>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4FC72C99-7B33-4C56-A355-E8E5F4FF88FB}"/>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0B30E746-F4BD-42A4-9E41-6BCC9223507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E6245C50-325D-42A5-A2BD-BF300C5DA30A}"/>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0008F2A0-3838-4342-8081-D4E5F3AF17C2}"/>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98B8805A-22E1-48AA-B703-95A98A6646F3}"/>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7259B1C5-1321-4A9C-B02F-AF85AF37B698}"/>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C81334BB-B0E2-444C-BC7B-179E29978D20}"/>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7CE788BA-A8B0-4F22-B3E8-E20C02BA00B3}"/>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D3622F6F-1ABF-4651-9826-E8CD36DC61F3}"/>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D214C139-EEAD-4A5A-A810-7213D095C1E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B82309F4-0454-4158-B0E7-FBEF96F8BF9C}"/>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D40EC0E1-7404-4CA7-B1F4-5BBE291C0C7A}"/>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FDA9D7A-C46D-40CE-8B03-4E09F56A0217}"/>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32FCBA89-F471-4651-83FA-9E89C372F11C}"/>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9BCA8CAB-6FE1-439E-BAF1-F251DB6A5C79}"/>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9A5E8F5A-3F31-4DFD-BC5B-7484B459ED4A}"/>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B0E3B7CF-FBB4-4ECE-B8B4-805AB9AC4C73}"/>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DBCDE523-8C79-4A30-9A76-98EF66900867}"/>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063BCC12-A7CA-4EFE-9029-C6E3761FB395}"/>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415FE77C-0E3E-4A0C-9A43-DFDC5AB00A4D}"/>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42DE5E20-A875-4F95-8895-9B76D06068E2}"/>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44DE9462-C3E2-4B9E-9812-417DCC661069}"/>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339600CD-3507-46C1-803F-838760244096}"/>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DEE7AF29-2361-4D36-B98E-8C07B75EB980}"/>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E9188FD6-6021-47A1-9926-61B43B7D9FCB}"/>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7305694A-A865-4272-8D04-E51565EEAD6D}"/>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CC98260A-2C2C-4938-B742-027F89325DE7}"/>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DBC91449-1FA0-43A7-B4F7-CE207D122C9E}"/>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CD601B3C-EA23-4E88-B473-13FF86DFD6A6}"/>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0B9E0986-50FC-46B3-ADB7-C8A620DE34F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68E24954-AB3F-4BB3-B8E0-F811D5C52F58}"/>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DBFA83FF-3AFA-4477-8531-6E5755C69F6B}"/>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8DAEB41E-370E-4BFD-B23F-5310D1450F5E}"/>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99F842F-9BD3-4719-8EE6-05B2AF258C8C}"/>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18682662-69AF-45ED-8715-679A5ED3CC0B}"/>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59E78328-D567-4FC5-8BF9-EF0BB8EDAD23}"/>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BD6EF020-835E-4F14-A24F-0F17493E09D4}"/>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145DBCB4-C98C-4D55-AC87-8D116D0FBCB9}"/>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C7125C2-3BCC-4906-907E-12F98EF72943}"/>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E451F2A1-BCCA-4A69-BB49-2B22925BD304}"/>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D1CA3D91-693C-4F9A-9B7C-66C7B16A0C23}"/>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1D86F63A-11D4-4AF7-B7CE-C20C09F0197B}"/>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0C98BAC1-3D41-40D5-A44B-0AD533D34B89}"/>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CEB048B0-AB33-46DD-8A11-0EC60B09F469}"/>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AD0B354F-0169-4F60-B1C5-1756D6A4A082}"/>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A7E03C06-CA9C-4EF2-AAF3-9C5EBE5C256A}"/>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9D95DA2A-3FAB-4773-B08F-533EA196AD8E}"/>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F3980427-2312-4343-9FCD-FCDAF8769E63}"/>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5792B07F-634C-455E-A7DB-EDE6B724A1E8}"/>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2262AD7D-E84A-4C30-BE81-86571FCF8C05}"/>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C20C5D0D-79D3-4953-B9CC-091B549D4C26}"/>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38EDD083-4F9F-43C7-BD41-D49FCB618331}"/>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02CF848A-4565-4BE9-86C3-55ABF9A4EF70}"/>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F16A3E33-D50F-4DFB-917B-3D357A34B1B4}"/>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E60A6E47-F76E-4D95-945D-2445F2799F0C}"/>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2563C9B2-A0C9-41EB-9336-85080D1381CC}"/>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EC204D13-24AC-49AC-9182-92426FBC8573}"/>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788F894E-0268-41EC-B56D-9DF01ED347F5}"/>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5EA4FAC3-491F-4928-81D0-48ED1FEC885E}"/>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47570006-2EC0-4BCC-8A41-11A7D04D3461}"/>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F41F1D5E-CFAD-4019-8576-68A3C29F7769}"/>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691753AB-B8B7-4E88-848E-44EAD3FFA678}"/>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3ECE48EC-ABB9-49E9-8D1A-4F1B6C6A521B}"/>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E72DC924-E5C8-47AF-9F46-8515FD2AB42D}"/>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CDCEA3DE-5FBB-4CBF-8B5A-8106F77AAE4B}"/>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7692708C-6C37-4CE8-A49C-83A4D622823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E69BBDD-AD9F-475E-BDCD-8B3ACC5244FA}"/>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D93E7356-CC23-496C-8351-BFF6C5AE15E6}"/>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6785E580-E6BB-4FB7-80FB-B014DF202301}"/>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4303947E-CF8D-4837-ABBB-1BC5CFF1618D}"/>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C452B3F9-7E0F-43E4-8261-3F1E61B077BE}"/>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E47AD869-8CD0-4549-83DA-622C9ADF02D9}"/>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72FF30FF-2AFA-4A68-860A-42951AC34245}"/>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D5550C49-7EE7-42F5-A1D9-A7D3F9A61138}"/>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E37A6690-B9FB-4177-8367-0ABF934FEC87}"/>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BB1BFB3E-462A-4AA9-9CEA-65443B12207B}"/>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4B522BEC-E840-43F3-AF9B-7CACA833C2A2}"/>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0219027C-9E49-4155-91E8-D4AD7D0F2072}"/>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B029352A-5DF4-402D-8593-26272671C0F6}"/>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F17F4133-765C-4E70-BBE8-2DFAE373CDE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176B93AF-522F-4646-ACAA-0C70D29C6819}"/>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C1DEE481-1938-464B-BA81-A8E185022DC6}"/>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A084DB4-2C79-43CE-B63E-C4AFDC05A2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132BCD28-A59E-4ED9-AA2E-FA80AB7EED41}"/>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771163BB-5B71-4BC4-B89F-0B7A933F5042}"/>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8F46006D-BAA5-41D2-AB2C-F1545EB99545}"/>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25679471-9772-4B18-9C1E-B3EA82E1629D}"/>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B7BC7659-6386-4054-BAAB-DDCF4837D4FE}"/>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7A8FED85-50F8-452E-9AE3-AC31245F5BE6}"/>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921BF6AD-714C-4323-ACEE-E23159027279}"/>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6DD0EC29-F6E6-4A4D-A16B-957F52CD845C}"/>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C9895C3C-3915-4A46-8E66-8A9C4CCA4818}"/>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C665896E-FABC-4711-8310-5ABB1CCF00C2}"/>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0B07365F-BA43-4BC1-9E26-28B411739D3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3235A84F-1756-4513-8570-53D617721E07}"/>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AAF88DC5-92CC-4A4B-B66F-920812604655}"/>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6BDD3992-F94A-4F8B-8641-87C2BCD9E7C8}"/>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F1071402-0980-46D7-AA29-D614313BEF24}"/>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C62E0D16-24FC-4552-9B0E-109254150B48}"/>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DA2DA194-13CD-43F0-9F16-7D57F53DB47E}"/>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8884EEC9-5D5C-4DFB-AB3B-DF8652003F7E}"/>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26D9E79F-F102-4231-8A06-20D8690E3F4B}"/>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55527E97-3239-47AF-9079-0568E31505DC}"/>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66D3E85B-F916-4AD2-8B63-DB96999FF1FB}"/>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D20865EB-CC59-4129-8049-FE083B2F70A3}"/>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99BB374E-D715-4906-AD44-F530EDDDD16A}"/>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908A3A48-4AF4-449C-9EC1-A55B641DE9CD}"/>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DF83A87E-3353-4AE8-9AAA-C726F8C6357E}"/>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7E8FEE35-BE16-4910-BD29-5F1746CA194E}"/>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70F2DF5B-9DC6-41D4-BBDA-07EE5F457E9C}"/>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12A529F1-D35D-4582-B875-6C955A4F2A9C}"/>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7DEE735A-0C44-4630-A433-6843B0A850D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46CAEB2E-9CAE-465D-A31B-CCB21856B070}"/>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A9C061F9-208C-4866-845D-7F14FB638B89}"/>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A64513F5-4689-4187-9F2F-B69B90F0EF7B}"/>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F2004286-39FE-4A09-9E7A-A92B53171906}"/>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70DE140F-94FA-48CB-BB9C-6BC26DB754BE}"/>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DDCDA37-4BA6-4AF3-B2E5-67A0F1EEBFF6}"/>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63F21585-BBED-4FAC-9253-0B1E66C5764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54A4C88F-2DE0-40F1-BEEE-93D6E446C8D5}"/>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13681488-1C33-4B75-8693-1B8335E62B7A}"/>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011489E3-3495-4FFF-B31C-37082EF16C55}"/>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E2286267-922F-46C6-87CD-82D945F79202}"/>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FF5809BD-C1EA-4573-84D4-E1766F086CC9}"/>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65A58717-66E1-42E0-A0C9-CBB4047EB432}"/>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5500BB1E-2A54-43A9-A7C5-1991BC9EF544}"/>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9FF76283-8BA8-4FE7-ABD8-9BE69FB8DFEC}"/>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ECA55C12-906A-4F69-AFDD-DE646AD689D3}"/>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17810D2F-83F7-4E14-826E-2F41C83EFF84}"/>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677F7BD1-1EFD-4C93-B011-75B70629B69B}"/>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57CDFA7A-4804-427B-8738-9ED17C3C3722}"/>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26B09FAF-FEAD-4A7B-BE52-8DBFB512C44A}"/>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3536AE9A-522A-43BA-A6B6-797DD7A3D70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3C0F1A76-2918-4AF1-A785-2295EAF5F75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4944946E-3F3A-4131-BF9D-F4E82AD73D31}"/>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1FFD636B-178D-4BD2-A83B-A92B285C7535}"/>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B645E199-DBDA-44EE-9385-D8AD83256401}"/>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495E035-9770-42F4-8E34-81E6B40CB271}"/>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17D7F489-2A72-42DC-AB5E-7750AB76AC19}"/>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13D47E6F-5512-4596-818C-D855D86A5DC4}"/>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66E009E-FF8F-49D3-BCD4-6D54F08A1A79}"/>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69B5BF-9F2C-42B3-B43D-84F9B5659D4E}"/>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8AB30276-1B5D-41FD-9E51-B07A178A782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801A2971-031A-4AD0-88DA-2C044D5BDEC2}"/>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0D3BCCEE-1878-4032-AFF7-1840FC29CDF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700F379F-4600-44F9-A3F7-3028F370D73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6848518D-AAD2-482F-B9CC-E1CBA473A3A6}"/>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5B036172-BC5D-4897-B7A4-E337F72DB32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C543436B-4811-4972-97DD-7FFAC6AE9FD7}"/>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AB3F60AA-F78F-40E2-A46B-1B3E5806ED4F}"/>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291A786E-FA0E-4FCB-92AA-1337353AFAE2}"/>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6982FC9C-B22E-4F77-9278-E8788399470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3E5484E6-3767-4963-B94B-03EB6AFE41E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CBC0E3E4-7FEA-44A5-A238-4FB3E3DAD101}"/>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A4ED9235-4E62-42BA-A233-DFA3B29DC0D0}"/>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7DEAFEDE-77D4-4AF9-BC18-A3B02D7F0A8C}"/>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41DFD4B0-2429-4D70-8DDB-356D2B2CC37C}"/>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E8FC7BFD-7983-42B9-A265-ED47D6EE257C}"/>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C27806D5-50AC-4877-A6AF-92278661F180}"/>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7D538F37-A6A7-4CB9-A041-CAA9CF7FB91B}"/>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406B925-6876-454F-B871-12A38484971F}"/>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7B8CD2E6-75C9-4C32-AE84-6059C69D4B88}"/>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E248E105-5CC1-4617-8BD9-DBCD29C90C9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550D0A9F-A47E-4E01-94DC-965844DE272C}"/>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B9C1A4D3-81F6-4950-A297-14D153403466}"/>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B843BADC-554D-4208-881F-620D9D47A320}"/>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04FD6D99-335F-4DCA-9998-4C74AAD12A66}"/>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352FD458-76F0-4D68-B44A-AF17B70FC401}"/>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CB335825-8133-42E3-A2B2-9A2BE67E1FE3}"/>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0A50E1B5-E064-45F1-A8DE-DBD5141B9498}"/>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83F8F4CB-240A-4913-91DF-77675C258AC1}"/>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FE0AB644-E176-4464-8BA7-0072CA9680FD}"/>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FCB56CA9-77C5-4EDA-BFA1-7B476004C857}"/>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340B5D0B-FB6B-45E1-986E-A4F6690C9D3A}"/>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DDF698B9-B9AA-48BE-8D4B-D61D8CB97D94}"/>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950AA803-7E09-4EFB-AA31-09050E652C0E}"/>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0CE65437-C69F-4955-8DF0-FE81BE19E04C}"/>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5EFCA99C-D26A-4729-A04D-4024ACDC9AE2}"/>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C46C40C3-7401-4E8A-903C-BA0A003F4C12}"/>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639FA08-CF5D-41F5-95AC-8E040FFF55D4}"/>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3E1CF290-243F-4C19-90A1-0A58B32F2157}"/>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3C6BC90E-563D-4579-9D9D-9CD7938B883D}"/>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A46C9D76-224E-4B5B-8A64-7AD562E9D6D4}"/>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74FBC841-BB00-4D55-9086-1EF8118C3CA6}"/>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4C65B4E-B7DB-4668-88EB-E97EC8FD5C8E}"/>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7E8920B6-341A-4A00-8E9B-204CF58FCC87}"/>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37E21CAE-B139-4023-8F0D-5315D17EB46C}"/>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99C71783-6F82-4F10-8E37-5FB18A92FEA3}"/>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C648A5A6-2A62-407D-B4D4-C7F11C2DAE93}"/>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B1E33670-0B85-48F6-8CA1-9842309EDAC9}"/>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70E536CB-7F55-4B51-8EDA-C8DD474ECAF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5C568372-A9C6-43B5-9BAC-A97D0847902D}"/>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245A12CE-FC7A-48D4-A4F3-E1F0DB41BCB6}"/>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6EEC8DA6-3C5C-4F3D-B134-FAF212E68247}"/>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75AD7549-A9B9-478B-BACF-93EB4B53135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A1D7AD31-F500-416A-A793-8C38D664A67E}"/>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D11A532E-17A7-41AE-AC8D-51509F23FC6D}"/>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4A336682-6CE8-475F-B673-F3A43A981347}"/>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CB24F28A-95AC-44B3-90B9-BD730498EE1E}"/>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C8485C2A-EA67-48B3-B3D6-927B1A33B5A5}"/>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4BFEED6D-83BC-41B7-9DB1-C657038A55EA}"/>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99EA9525-C2EA-4BFB-8141-D8068B157BBB}"/>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DBF2408-3827-443A-B146-2B2939000C35}"/>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8E620558-DAEB-41D4-A3A1-0BC9A8CA850F}"/>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5ACB4E95-3481-4FB3-8601-DD0730F747B3}"/>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AFE5F8F8-49CB-4E96-AA0B-B654D6A53F94}"/>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50717A56-9202-433B-A2DD-610EA25D5278}"/>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85643F57-A5B1-40DD-9339-2860F403686C}"/>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C943823E-090C-4FD9-B76B-1CC83D471725}"/>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8E5E6756-B1E7-404C-914C-25FBFFB788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8E1A201E-9EBF-46C3-9F87-68F5306A3F2B}"/>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AE9747EA-B843-459F-B0EF-DAC2508A9A08}"/>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A07CF330-F68A-473B-B6BA-528895827DAB}"/>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F9850417-5B11-4EF5-9045-2261DFB1A116}"/>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AF19E4CC-CB4F-46FE-BD6F-64FB1E3EDB6A}"/>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5664ACEB-B44B-401D-B3B5-DB02D0751E3C}"/>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46F26591-88BC-4044-83E8-DD99F099F273}"/>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41ED3024-77D7-43F4-A0B6-073F5F672E17}"/>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A7D3ED6A-9A7E-4F6B-A21D-DF3CB43B5724}"/>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D6B90605-6604-4F53-AF59-A93267947C04}"/>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A5A9A489-0F30-4082-B9DB-DA43A1385778}"/>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E9F8D7A8-CD01-421E-AD20-C68A3DA6C78A}"/>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6699699F-BE9D-4A8E-9571-43FDE271B3C3}"/>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EF84D6A2-D8F1-4A81-A9E6-04AE967CF965}"/>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FCA80443-09FF-40FB-A1C8-40221EF6A2E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6A051C3-7690-418B-84B4-E64BBC69A918}"/>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94F95525-ED40-4B04-BD25-4FC2051FBDCB}"/>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C9F47E03-0E15-435E-A322-7DB9FD55B6CB}"/>
              </a:ext>
            </a:extLst>
          </p:cNvPr>
          <p:cNvSpPr>
            <a:spLocks noGrp="1"/>
          </p:cNvSpPr>
          <p:nvPr>
            <p:ph type="title"/>
          </p:nvPr>
        </p:nvSpPr>
        <p:spPr/>
        <p:txBody>
          <a:bodyPr/>
          <a:lstStyle/>
          <a:p>
            <a:pPr algn="l"/>
            <a:r>
              <a:rPr lang="en-US" dirty="0"/>
              <a:t>Localization can complicate quantitation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478" y="136525"/>
            <a:ext cx="11679044" cy="868362"/>
          </a:xfrm>
        </p:spPr>
        <p:txBody>
          <a:bodyPr>
            <a:noAutofit/>
          </a:bodyPr>
          <a:lstStyle/>
          <a:p>
            <a:r>
              <a:rPr lang="en-US" sz="2400" dirty="0"/>
              <a:t>Segregation of transcription factors into discrete chromatin compartments</a:t>
            </a:r>
          </a:p>
        </p:txBody>
      </p:sp>
      <p:sp>
        <p:nvSpPr>
          <p:cNvPr id="4" name="Slide Number Placeholder 3"/>
          <p:cNvSpPr>
            <a:spLocks noGrp="1"/>
          </p:cNvSpPr>
          <p:nvPr>
            <p:ph type="sldNum" sz="quarter" idx="12"/>
          </p:nvPr>
        </p:nvSpPr>
        <p:spPr/>
        <p:txBody>
          <a:bodyPr/>
          <a:lstStyle/>
          <a:p>
            <a:fld id="{A31DD58A-0975-44B7-AED9-2BAD55D5E1DB}" type="slidenum">
              <a:rPr lang="en-US" smtClean="0">
                <a:solidFill>
                  <a:srgbClr val="FFFFFF">
                    <a:lumMod val="95000"/>
                  </a:srgbClr>
                </a:solidFill>
              </a:rPr>
              <a:pPr/>
              <a:t>13</a:t>
            </a:fld>
            <a:endParaRPr lang="en-US">
              <a:solidFill>
                <a:srgbClr val="FFFFFF">
                  <a:lumMod val="95000"/>
                </a:srgbClr>
              </a:solidFill>
            </a:endParaRPr>
          </a:p>
        </p:txBody>
      </p:sp>
      <p:pic>
        <p:nvPicPr>
          <p:cNvPr id="153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632" y="888533"/>
            <a:ext cx="2895803"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49" y="971278"/>
            <a:ext cx="4194630" cy="51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670B5D-C844-4B50-BCE5-35F0F9C9F214}"/>
              </a:ext>
            </a:extLst>
          </p:cNvPr>
          <p:cNvSpPr txBox="1"/>
          <p:nvPr/>
        </p:nvSpPr>
        <p:spPr>
          <a:xfrm>
            <a:off x="9396437" y="6423410"/>
            <a:ext cx="2659767" cy="369332"/>
          </a:xfrm>
          <a:prstGeom prst="rect">
            <a:avLst/>
          </a:prstGeom>
          <a:noFill/>
        </p:spPr>
        <p:txBody>
          <a:bodyPr wrap="none" rtlCol="0">
            <a:spAutoFit/>
          </a:bodyPr>
          <a:lstStyle/>
          <a:p>
            <a:r>
              <a:rPr lang="en-US" dirty="0"/>
              <a:t>Data Andrew </a:t>
            </a:r>
            <a:r>
              <a:rPr lang="en-US" dirty="0" err="1"/>
              <a:t>Stergachis</a:t>
            </a:r>
            <a:endParaRPr lang="en-US" dirty="0"/>
          </a:p>
        </p:txBody>
      </p:sp>
    </p:spTree>
    <p:extLst>
      <p:ext uri="{BB962C8B-B14F-4D97-AF65-F5344CB8AC3E}">
        <p14:creationId xmlns:p14="http://schemas.microsoft.com/office/powerpoint/2010/main" val="1958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descr="PNAS_01">
            <a:extLst>
              <a:ext uri="{FF2B5EF4-FFF2-40B4-BE49-F238E27FC236}">
                <a16:creationId xmlns:a16="http://schemas.microsoft.com/office/drawing/2014/main" id="{0B38B43B-02FB-44C8-97BE-105E476E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1813"/>
            <a:ext cx="7440613" cy="77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PNAS_02">
            <a:extLst>
              <a:ext uri="{FF2B5EF4-FFF2-40B4-BE49-F238E27FC236}">
                <a16:creationId xmlns:a16="http://schemas.microsoft.com/office/drawing/2014/main" id="{55B8C3FE-BC72-4BDC-95AC-AFECC3F6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3400"/>
            <a:ext cx="7440613" cy="775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16A440-8F0E-4A95-90E0-E3295E5E404A}"/>
              </a:ext>
            </a:extLst>
          </p:cNvPr>
          <p:cNvSpPr>
            <a:spLocks noGrp="1"/>
          </p:cNvSpPr>
          <p:nvPr>
            <p:ph type="title"/>
          </p:nvPr>
        </p:nvSpPr>
        <p:spPr/>
        <p:txBody>
          <a:bodyPr/>
          <a:lstStyle/>
          <a:p>
            <a:r>
              <a:rPr lang="en-US" altLang="en-US" sz="4400" b="1" dirty="0"/>
              <a:t>Dynamic Range</a:t>
            </a:r>
          </a:p>
        </p:txBody>
      </p:sp>
      <p:sp>
        <p:nvSpPr>
          <p:cNvPr id="14339" name="Content Placeholder 2">
            <a:extLst>
              <a:ext uri="{FF2B5EF4-FFF2-40B4-BE49-F238E27FC236}">
                <a16:creationId xmlns:a16="http://schemas.microsoft.com/office/drawing/2014/main" id="{5BDDA20C-8260-468E-87BC-E7945EC74222}"/>
              </a:ext>
            </a:extLst>
          </p:cNvPr>
          <p:cNvSpPr>
            <a:spLocks noGrp="1"/>
          </p:cNvSpPr>
          <p:nvPr>
            <p:ph idx="1"/>
          </p:nvPr>
        </p:nvSpPr>
        <p:spPr>
          <a:xfrm>
            <a:off x="449178" y="1684420"/>
            <a:ext cx="4086225" cy="1596191"/>
          </a:xfrm>
        </p:spPr>
        <p:txBody>
          <a:bodyPr/>
          <a:lstStyle/>
          <a:p>
            <a:r>
              <a:rPr lang="en-US" altLang="en-US" sz="2800" dirty="0"/>
              <a:t>The proteome spans a dynamic range of 10^6 to 10^12</a:t>
            </a:r>
          </a:p>
          <a:p>
            <a:pPr marL="0" indent="0">
              <a:buNone/>
            </a:pPr>
            <a:endParaRPr lang="en-US" altLang="en-US" sz="2800" dirty="0"/>
          </a:p>
          <a:p>
            <a:endParaRPr lang="en-US" altLang="en-US" sz="2800" dirty="0"/>
          </a:p>
        </p:txBody>
      </p:sp>
      <p:pic>
        <p:nvPicPr>
          <p:cNvPr id="2" name="Picture 1">
            <a:extLst>
              <a:ext uri="{FF2B5EF4-FFF2-40B4-BE49-F238E27FC236}">
                <a16:creationId xmlns:a16="http://schemas.microsoft.com/office/drawing/2014/main" id="{17BD2472-62EF-4481-919D-B97C89954A95}"/>
              </a:ext>
            </a:extLst>
          </p:cNvPr>
          <p:cNvPicPr>
            <a:picLocks noChangeAspect="1"/>
          </p:cNvPicPr>
          <p:nvPr/>
        </p:nvPicPr>
        <p:blipFill>
          <a:blip r:embed="rId2"/>
          <a:stretch>
            <a:fillRect/>
          </a:stretch>
        </p:blipFill>
        <p:spPr>
          <a:xfrm>
            <a:off x="5852035" y="2482515"/>
            <a:ext cx="6004331" cy="3597441"/>
          </a:xfrm>
          <a:prstGeom prst="rect">
            <a:avLst/>
          </a:prstGeom>
        </p:spPr>
      </p:pic>
      <p:sp>
        <p:nvSpPr>
          <p:cNvPr id="3" name="TextBox 2">
            <a:extLst>
              <a:ext uri="{FF2B5EF4-FFF2-40B4-BE49-F238E27FC236}">
                <a16:creationId xmlns:a16="http://schemas.microsoft.com/office/drawing/2014/main" id="{55B27304-CC0C-4E7A-BDB6-2373E7E6FD05}"/>
              </a:ext>
            </a:extLst>
          </p:cNvPr>
          <p:cNvSpPr txBox="1"/>
          <p:nvPr/>
        </p:nvSpPr>
        <p:spPr>
          <a:xfrm>
            <a:off x="6639426" y="6366612"/>
            <a:ext cx="5378139" cy="307777"/>
          </a:xfrm>
          <a:prstGeom prst="rect">
            <a:avLst/>
          </a:prstGeom>
          <a:noFill/>
        </p:spPr>
        <p:txBody>
          <a:bodyPr wrap="none" rtlCol="0">
            <a:spAutoFit/>
          </a:bodyPr>
          <a:lstStyle/>
          <a:p>
            <a:r>
              <a:rPr lang="en-US" sz="1400" dirty="0"/>
              <a:t>Anderson and Anderson, Molecular and Cellular Proteomics 2002</a:t>
            </a:r>
          </a:p>
        </p:txBody>
      </p:sp>
      <p:sp>
        <p:nvSpPr>
          <p:cNvPr id="4" name="Rectangle 3">
            <a:extLst>
              <a:ext uri="{FF2B5EF4-FFF2-40B4-BE49-F238E27FC236}">
                <a16:creationId xmlns:a16="http://schemas.microsoft.com/office/drawing/2014/main" id="{FC0A4CC7-9932-463E-88C9-21FE89916798}"/>
              </a:ext>
            </a:extLst>
          </p:cNvPr>
          <p:cNvSpPr/>
          <p:nvPr/>
        </p:nvSpPr>
        <p:spPr>
          <a:xfrm>
            <a:off x="7146758" y="1473867"/>
            <a:ext cx="3946358" cy="962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Proteins Represent 99% of the Blood Protein Mass</a:t>
            </a:r>
          </a:p>
        </p:txBody>
      </p:sp>
      <p:grpSp>
        <p:nvGrpSpPr>
          <p:cNvPr id="7" name="Group 6">
            <a:extLst>
              <a:ext uri="{FF2B5EF4-FFF2-40B4-BE49-F238E27FC236}">
                <a16:creationId xmlns:a16="http://schemas.microsoft.com/office/drawing/2014/main" id="{059908AE-FDB4-443C-A3E4-7C001AA3628D}"/>
              </a:ext>
            </a:extLst>
          </p:cNvPr>
          <p:cNvGrpSpPr/>
          <p:nvPr/>
        </p:nvGrpSpPr>
        <p:grpSpPr>
          <a:xfrm>
            <a:off x="335634" y="1473867"/>
            <a:ext cx="5137414" cy="5214460"/>
            <a:chOff x="335634" y="1473867"/>
            <a:chExt cx="5137414" cy="5214460"/>
          </a:xfrm>
        </p:grpSpPr>
        <p:pic>
          <p:nvPicPr>
            <p:cNvPr id="6" name="Picture 5">
              <a:extLst>
                <a:ext uri="{FF2B5EF4-FFF2-40B4-BE49-F238E27FC236}">
                  <a16:creationId xmlns:a16="http://schemas.microsoft.com/office/drawing/2014/main" id="{993B2BDF-19A8-41DE-B338-9F998AEF54EC}"/>
                </a:ext>
              </a:extLst>
            </p:cNvPr>
            <p:cNvPicPr>
              <a:picLocks noChangeAspect="1"/>
            </p:cNvPicPr>
            <p:nvPr/>
          </p:nvPicPr>
          <p:blipFill>
            <a:blip r:embed="rId3"/>
            <a:stretch>
              <a:fillRect/>
            </a:stretch>
          </p:blipFill>
          <p:spPr>
            <a:xfrm>
              <a:off x="335634" y="1473867"/>
              <a:ext cx="5137414" cy="4788146"/>
            </a:xfrm>
            <a:prstGeom prst="rect">
              <a:avLst/>
            </a:prstGeom>
          </p:spPr>
        </p:pic>
        <p:sp>
          <p:nvSpPr>
            <p:cNvPr id="9" name="TextBox 8">
              <a:extLst>
                <a:ext uri="{FF2B5EF4-FFF2-40B4-BE49-F238E27FC236}">
                  <a16:creationId xmlns:a16="http://schemas.microsoft.com/office/drawing/2014/main" id="{B73BB9FB-260E-448E-9BC5-7D6EDC0A5CD7}"/>
                </a:ext>
              </a:extLst>
            </p:cNvPr>
            <p:cNvSpPr txBox="1"/>
            <p:nvPr/>
          </p:nvSpPr>
          <p:spPr>
            <a:xfrm>
              <a:off x="1556702" y="6380550"/>
              <a:ext cx="2978701" cy="307777"/>
            </a:xfrm>
            <a:prstGeom prst="rect">
              <a:avLst/>
            </a:prstGeom>
            <a:noFill/>
          </p:spPr>
          <p:txBody>
            <a:bodyPr wrap="none" rtlCol="0">
              <a:spAutoFit/>
            </a:bodyPr>
            <a:lstStyle/>
            <a:p>
              <a:r>
                <a:rPr lang="en-US" sz="1400" dirty="0" err="1"/>
                <a:t>Ghaemmaghami</a:t>
              </a:r>
              <a:r>
                <a:rPr lang="en-US" sz="1400" dirty="0"/>
                <a:t> et al, Nature 2003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Lots and Lots of Molecules</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lvl="1">
              <a:lnSpc>
                <a:spcPct val="100000"/>
              </a:lnSpc>
              <a:spcBef>
                <a:spcPts val="1000"/>
              </a:spcBef>
              <a:defRPr/>
            </a:pPr>
            <a:r>
              <a:rPr lang="en-US" sz="1400" b="1" dirty="0">
                <a:solidFill>
                  <a:prstClr val="black"/>
                </a:solidFill>
                <a:latin typeface="Calibri" panose="020F0502020204030204"/>
              </a:rPr>
              <a:t>Average transcript at ~5-10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lvl="1">
              <a:lnSpc>
                <a:spcPct val="100000"/>
              </a:lnSpc>
              <a:spcBef>
                <a:spcPts val="1000"/>
              </a:spcBef>
              <a:defRPr/>
            </a:pPr>
            <a:r>
              <a:rPr lang="en-US" sz="1400" b="1" dirty="0">
                <a:solidFill>
                  <a:prstClr val="black"/>
                </a:solidFill>
                <a:latin typeface="Calibri" panose="020F0502020204030204"/>
              </a:rPr>
              <a:t>Average protein at 10</a:t>
            </a:r>
            <a:r>
              <a:rPr lang="en-US" sz="1400" b="1" baseline="30000" dirty="0">
                <a:solidFill>
                  <a:prstClr val="black"/>
                </a:solidFill>
                <a:latin typeface="Calibri" panose="020F0502020204030204"/>
              </a:rPr>
              <a:t>4</a:t>
            </a:r>
            <a:r>
              <a:rPr lang="en-US" sz="1400" b="1" dirty="0">
                <a:solidFill>
                  <a:prstClr val="black"/>
                </a:solidFill>
                <a:latin typeface="Calibri" panose="020F0502020204030204"/>
              </a:rPr>
              <a:t> to 10</a:t>
            </a:r>
            <a:r>
              <a:rPr lang="en-US" sz="1400" b="1" baseline="30000" dirty="0">
                <a:solidFill>
                  <a:prstClr val="black"/>
                </a:solidFill>
                <a:latin typeface="Calibri" panose="020F0502020204030204"/>
              </a:rPr>
              <a:t>5</a:t>
            </a:r>
            <a:r>
              <a:rPr lang="en-US" sz="1400" b="1" dirty="0">
                <a:solidFill>
                  <a:prstClr val="black"/>
                </a:solidFill>
                <a:latin typeface="Calibri" panose="020F0502020204030204"/>
              </a:rPr>
              <a:t>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EF0-8C0A-79EE-9E69-C5F55F2A7CAD}"/>
              </a:ext>
            </a:extLst>
          </p:cNvPr>
          <p:cNvSpPr>
            <a:spLocks noGrp="1"/>
          </p:cNvSpPr>
          <p:nvPr>
            <p:ph type="title"/>
          </p:nvPr>
        </p:nvSpPr>
        <p:spPr/>
        <p:txBody>
          <a:bodyPr/>
          <a:lstStyle/>
          <a:p>
            <a:endParaRPr lang="en-US"/>
          </a:p>
        </p:txBody>
      </p:sp>
      <p:pic>
        <p:nvPicPr>
          <p:cNvPr id="4" name="Online Media 3" title="Powers of Ten™ (1977)">
            <a:hlinkClick r:id="" action="ppaction://media"/>
            <a:extLst>
              <a:ext uri="{FF2B5EF4-FFF2-40B4-BE49-F238E27FC236}">
                <a16:creationId xmlns:a16="http://schemas.microsoft.com/office/drawing/2014/main" id="{53B5E4B1-F795-F021-22C0-2486D367342E}"/>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1488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F72BA-D6F4-476C-881A-C0F2A527CCA8}"/>
              </a:ext>
            </a:extLst>
          </p:cNvPr>
          <p:cNvPicPr>
            <a:picLocks noChangeAspect="1"/>
          </p:cNvPicPr>
          <p:nvPr/>
        </p:nvPicPr>
        <p:blipFill>
          <a:blip r:embed="rId2"/>
          <a:stretch>
            <a:fillRect/>
          </a:stretch>
        </p:blipFill>
        <p:spPr>
          <a:xfrm>
            <a:off x="533802" y="958206"/>
            <a:ext cx="10961558" cy="2749534"/>
          </a:xfrm>
          <a:prstGeom prst="rect">
            <a:avLst/>
          </a:prstGeom>
        </p:spPr>
      </p:pic>
      <p:sp>
        <p:nvSpPr>
          <p:cNvPr id="6" name="TextBox 5">
            <a:extLst>
              <a:ext uri="{FF2B5EF4-FFF2-40B4-BE49-F238E27FC236}">
                <a16:creationId xmlns:a16="http://schemas.microsoft.com/office/drawing/2014/main" id="{7904CA1C-96C3-40E6-8492-3206C5F36B2A}"/>
              </a:ext>
            </a:extLst>
          </p:cNvPr>
          <p:cNvSpPr txBox="1"/>
          <p:nvPr/>
        </p:nvSpPr>
        <p:spPr>
          <a:xfrm>
            <a:off x="789212" y="4583580"/>
            <a:ext cx="10283869" cy="1015663"/>
          </a:xfrm>
          <a:prstGeom prst="rect">
            <a:avLst/>
          </a:prstGeom>
          <a:noFill/>
        </p:spPr>
        <p:txBody>
          <a:bodyPr wrap="square" rtlCol="0">
            <a:spAutoFit/>
          </a:bodyPr>
          <a:lstStyle/>
          <a:p>
            <a:r>
              <a:rPr lang="en-US" sz="2000" dirty="0"/>
              <a:t>If the most abundant protein represents the length of California, the least abundant proteins represent the length of </a:t>
            </a:r>
            <a:r>
              <a:rPr lang="en-US" sz="2000" i="1" dirty="0"/>
              <a:t>E. coli</a:t>
            </a:r>
            <a:r>
              <a:rPr lang="en-US" sz="2000" dirty="0"/>
              <a:t>.   Most analytical methods only have 10</a:t>
            </a:r>
            <a:r>
              <a:rPr lang="en-US" sz="2000" baseline="30000" dirty="0"/>
              <a:t>4</a:t>
            </a:r>
            <a:r>
              <a:rPr lang="en-US" sz="2000" dirty="0"/>
              <a:t> to 10</a:t>
            </a:r>
            <a:r>
              <a:rPr lang="en-US" sz="2000" baseline="30000" dirty="0"/>
              <a:t>5</a:t>
            </a:r>
            <a:r>
              <a:rPr lang="en-US" sz="2000" dirty="0"/>
              <a:t> dynamic range.  Representing the size of a 747.</a:t>
            </a:r>
          </a:p>
        </p:txBody>
      </p:sp>
      <p:sp>
        <p:nvSpPr>
          <p:cNvPr id="2" name="TextBox 1">
            <a:extLst>
              <a:ext uri="{FF2B5EF4-FFF2-40B4-BE49-F238E27FC236}">
                <a16:creationId xmlns:a16="http://schemas.microsoft.com/office/drawing/2014/main" id="{16E5D2FD-6D86-4B51-988B-AAAB8B427A44}"/>
              </a:ext>
            </a:extLst>
          </p:cNvPr>
          <p:cNvSpPr txBox="1"/>
          <p:nvPr/>
        </p:nvSpPr>
        <p:spPr>
          <a:xfrm>
            <a:off x="947956" y="545284"/>
            <a:ext cx="2217979" cy="369332"/>
          </a:xfrm>
          <a:prstGeom prst="rect">
            <a:avLst/>
          </a:prstGeom>
          <a:solidFill>
            <a:schemeClr val="bg1"/>
          </a:solidFill>
          <a:ln>
            <a:solidFill>
              <a:schemeClr val="tx1"/>
            </a:solidFill>
          </a:ln>
          <a:effectLst/>
        </p:spPr>
        <p:txBody>
          <a:bodyPr wrap="none" rtlCol="0">
            <a:spAutoFit/>
          </a:bodyPr>
          <a:lstStyle/>
          <a:p>
            <a:r>
              <a:rPr lang="en-US" dirty="0"/>
              <a:t>Where we need to be</a:t>
            </a:r>
          </a:p>
        </p:txBody>
      </p:sp>
      <p:sp>
        <p:nvSpPr>
          <p:cNvPr id="7" name="TextBox 6">
            <a:extLst>
              <a:ext uri="{FF2B5EF4-FFF2-40B4-BE49-F238E27FC236}">
                <a16:creationId xmlns:a16="http://schemas.microsoft.com/office/drawing/2014/main" id="{E637461B-1AF2-4048-8A4E-419FB72234AF}"/>
              </a:ext>
            </a:extLst>
          </p:cNvPr>
          <p:cNvSpPr txBox="1"/>
          <p:nvPr/>
        </p:nvSpPr>
        <p:spPr>
          <a:xfrm>
            <a:off x="8747026" y="625294"/>
            <a:ext cx="1745414" cy="369332"/>
          </a:xfrm>
          <a:prstGeom prst="rect">
            <a:avLst/>
          </a:prstGeom>
          <a:solidFill>
            <a:schemeClr val="bg1"/>
          </a:solidFill>
          <a:ln>
            <a:solidFill>
              <a:schemeClr val="tx1"/>
            </a:solidFill>
          </a:ln>
          <a:effectLst/>
        </p:spPr>
        <p:txBody>
          <a:bodyPr wrap="none" rtlCol="0">
            <a:spAutoFit/>
          </a:bodyPr>
          <a:lstStyle/>
          <a:p>
            <a:r>
              <a:rPr lang="en-US" dirty="0"/>
              <a:t>Where we are at</a:t>
            </a:r>
          </a:p>
        </p:txBody>
      </p:sp>
      <p:sp>
        <p:nvSpPr>
          <p:cNvPr id="8" name="TextBox 7">
            <a:extLst>
              <a:ext uri="{FF2B5EF4-FFF2-40B4-BE49-F238E27FC236}">
                <a16:creationId xmlns:a16="http://schemas.microsoft.com/office/drawing/2014/main" id="{05A72D77-4BD8-4464-84B2-C9DFE2FD587A}"/>
              </a:ext>
            </a:extLst>
          </p:cNvPr>
          <p:cNvSpPr txBox="1"/>
          <p:nvPr/>
        </p:nvSpPr>
        <p:spPr>
          <a:xfrm>
            <a:off x="856614" y="6001873"/>
            <a:ext cx="10638746" cy="461665"/>
          </a:xfrm>
          <a:prstGeom prst="rect">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400" b="1" dirty="0"/>
              <a:t>Where we need to be to characterize the transcriptome: 4x10</a:t>
            </a:r>
            <a:r>
              <a:rPr lang="en-US" sz="2400" b="1" baseline="30000" dirty="0"/>
              <a:t>4</a:t>
            </a:r>
            <a:r>
              <a:rPr lang="en-US" sz="2400" b="1" dirty="0"/>
              <a:t> meters, ~marathon</a:t>
            </a:r>
          </a:p>
        </p:txBody>
      </p:sp>
    </p:spTree>
    <p:extLst>
      <p:ext uri="{BB962C8B-B14F-4D97-AF65-F5344CB8AC3E}">
        <p14:creationId xmlns:p14="http://schemas.microsoft.com/office/powerpoint/2010/main" val="91172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D968-63C8-3073-4B60-1E6AF015709C}"/>
              </a:ext>
            </a:extLst>
          </p:cNvPr>
          <p:cNvSpPr>
            <a:spLocks noGrp="1"/>
          </p:cNvSpPr>
          <p:nvPr>
            <p:ph type="title"/>
          </p:nvPr>
        </p:nvSpPr>
        <p:spPr>
          <a:xfrm>
            <a:off x="838200" y="159642"/>
            <a:ext cx="10515600" cy="1325563"/>
          </a:xfrm>
        </p:spPr>
        <p:txBody>
          <a:bodyPr/>
          <a:lstStyle/>
          <a:p>
            <a:r>
              <a:rPr lang="en-US" dirty="0"/>
              <a:t>Telescope</a:t>
            </a:r>
          </a:p>
        </p:txBody>
      </p:sp>
      <p:sp>
        <p:nvSpPr>
          <p:cNvPr id="3" name="Content Placeholder 2">
            <a:extLst>
              <a:ext uri="{FF2B5EF4-FFF2-40B4-BE49-F238E27FC236}">
                <a16:creationId xmlns:a16="http://schemas.microsoft.com/office/drawing/2014/main" id="{D9594976-FE8A-4270-5B66-865C857E729C}"/>
              </a:ext>
            </a:extLst>
          </p:cNvPr>
          <p:cNvSpPr>
            <a:spLocks noGrp="1"/>
          </p:cNvSpPr>
          <p:nvPr>
            <p:ph idx="1"/>
          </p:nvPr>
        </p:nvSpPr>
        <p:spPr>
          <a:xfrm>
            <a:off x="838200" y="1294544"/>
            <a:ext cx="10515600" cy="5137078"/>
          </a:xfrm>
        </p:spPr>
        <p:txBody>
          <a:bodyPr>
            <a:normAutofit/>
          </a:bodyPr>
          <a:lstStyle/>
          <a:p>
            <a:r>
              <a:rPr lang="en-US" dirty="0"/>
              <a:t>Hans </a:t>
            </a:r>
            <a:r>
              <a:rPr lang="en-US" dirty="0" err="1"/>
              <a:t>Lippershey</a:t>
            </a:r>
            <a:r>
              <a:rPr lang="en-US" dirty="0"/>
              <a:t> invented the telescope in </a:t>
            </a:r>
            <a:r>
              <a:rPr lang="en-US" dirty="0" err="1"/>
              <a:t>eary</a:t>
            </a:r>
            <a:r>
              <a:rPr lang="en-US" dirty="0"/>
              <a:t> 1600s. Galileo improved on the design </a:t>
            </a:r>
          </a:p>
          <a:p>
            <a:r>
              <a:rPr lang="en-US" dirty="0"/>
              <a:t>Galileo’s telescope changed what we could see</a:t>
            </a:r>
          </a:p>
          <a:p>
            <a:pPr lvl="1"/>
            <a:r>
              <a:rPr lang="en-US" dirty="0"/>
              <a:t>Observed craters on the moon</a:t>
            </a:r>
          </a:p>
          <a:p>
            <a:pPr lvl="1"/>
            <a:r>
              <a:rPr lang="en-US" dirty="0"/>
              <a:t>Discovered Jupiter had moons and Saturn had rings</a:t>
            </a:r>
          </a:p>
          <a:p>
            <a:pPr lvl="1"/>
            <a:r>
              <a:rPr lang="en-US" dirty="0"/>
              <a:t>Sun was at the center of the solar system</a:t>
            </a:r>
          </a:p>
          <a:p>
            <a:pPr lvl="1"/>
            <a:endParaRPr lang="en-US" dirty="0"/>
          </a:p>
          <a:p>
            <a:r>
              <a:rPr lang="en-US" dirty="0"/>
              <a:t>Relied on science</a:t>
            </a:r>
          </a:p>
          <a:p>
            <a:pPr lvl="1"/>
            <a:r>
              <a:rPr lang="en-US" dirty="0" err="1"/>
              <a:t>Lippershey</a:t>
            </a:r>
            <a:r>
              <a:rPr lang="en-US" dirty="0"/>
              <a:t> and Galileo used knowledge of light and lenses</a:t>
            </a:r>
          </a:p>
          <a:p>
            <a:pPr lvl="1"/>
            <a:r>
              <a:rPr lang="en-US" dirty="0"/>
              <a:t>Each telescope design refined on the scientific knowledge gained from prior technology development</a:t>
            </a:r>
          </a:p>
          <a:p>
            <a:pPr lvl="1"/>
            <a:r>
              <a:rPr lang="en-US" dirty="0"/>
              <a:t>Microscope had a similar effect</a:t>
            </a:r>
          </a:p>
        </p:txBody>
      </p:sp>
    </p:spTree>
    <p:extLst>
      <p:ext uri="{BB962C8B-B14F-4D97-AF65-F5344CB8AC3E}">
        <p14:creationId xmlns:p14="http://schemas.microsoft.com/office/powerpoint/2010/main" val="383010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6842357" y="221900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7261294" y="169375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7" y="2155416"/>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1345604" y="1630163"/>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5681663"/>
          </a:xfrm>
        </p:spPr>
        <p:txBody>
          <a:bodyPr>
            <a:normAutofit/>
          </a:bodyPr>
          <a:lstStyle/>
          <a:p>
            <a:pPr marL="0" indent="0">
              <a:spcAft>
                <a:spcPts val="1200"/>
              </a:spcAft>
              <a:buNone/>
            </a:pPr>
            <a:r>
              <a:rPr lang="en-US" sz="3200" b="1" dirty="0"/>
              <a:t>New directions in science are launched by new tools much more often than by new concepts.</a:t>
            </a:r>
          </a:p>
          <a:p>
            <a:pPr marL="0" indent="0">
              <a:spcAft>
                <a:spcPts val="1200"/>
              </a:spcAft>
              <a:buNone/>
            </a:pPr>
            <a:r>
              <a:rPr lang="en-US" sz="3200" b="1" dirty="0"/>
              <a:t>The effect of a concept-driven revolution is to explain old things in new ways.</a:t>
            </a:r>
          </a:p>
          <a:p>
            <a:pPr marL="0" indent="0">
              <a:spcAft>
                <a:spcPts val="1200"/>
              </a:spcAft>
              <a:buNone/>
            </a:pPr>
            <a:r>
              <a:rPr lang="en-US" sz="3200" b="1" dirty="0"/>
              <a:t>The effect of a tool-driven revolution is to discover new things that have to be explained.</a:t>
            </a:r>
          </a:p>
          <a:p>
            <a:pPr marL="0" indent="0">
              <a:buNone/>
            </a:pPr>
            <a:endParaRPr lang="en-US" sz="3200" i="1" dirty="0"/>
          </a:p>
          <a:p>
            <a:pPr marL="0" indent="0">
              <a:buNone/>
            </a:pPr>
            <a:r>
              <a:rPr lang="en-US" sz="3200" i="1" dirty="0"/>
              <a:t>Freeman J. Dyson, Mathematician and Technological Visionary</a:t>
            </a:r>
          </a:p>
        </p:txBody>
      </p:sp>
    </p:spTree>
    <p:extLst>
      <p:ext uri="{BB962C8B-B14F-4D97-AF65-F5344CB8AC3E}">
        <p14:creationId xmlns:p14="http://schemas.microsoft.com/office/powerpoint/2010/main" val="312796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4A9-561D-494C-AEB0-B9F28C3B48B7}"/>
              </a:ext>
            </a:extLst>
          </p:cNvPr>
          <p:cNvSpPr>
            <a:spLocks noGrp="1"/>
          </p:cNvSpPr>
          <p:nvPr>
            <p:ph type="title"/>
          </p:nvPr>
        </p:nvSpPr>
        <p:spPr/>
        <p:txBody>
          <a:bodyPr/>
          <a:lstStyle/>
          <a:p>
            <a:r>
              <a:rPr lang="en-US" dirty="0"/>
              <a:t>The last 40 years have seen a revolution in analytical instrumentation</a:t>
            </a:r>
          </a:p>
        </p:txBody>
      </p:sp>
      <p:sp>
        <p:nvSpPr>
          <p:cNvPr id="3" name="Content Placeholder 2">
            <a:extLst>
              <a:ext uri="{FF2B5EF4-FFF2-40B4-BE49-F238E27FC236}">
                <a16:creationId xmlns:a16="http://schemas.microsoft.com/office/drawing/2014/main" id="{89F50062-54A4-420B-9D9D-481E6FD97708}"/>
              </a:ext>
            </a:extLst>
          </p:cNvPr>
          <p:cNvSpPr>
            <a:spLocks noGrp="1"/>
          </p:cNvSpPr>
          <p:nvPr>
            <p:ph idx="1"/>
          </p:nvPr>
        </p:nvSpPr>
        <p:spPr/>
        <p:txBody>
          <a:bodyPr>
            <a:normAutofit fontScale="92500"/>
          </a:bodyPr>
          <a:lstStyle/>
          <a:p>
            <a:pPr marL="0" indent="0">
              <a:buNone/>
            </a:pPr>
            <a:r>
              <a:rPr lang="en-US" sz="3500" dirty="0"/>
              <a:t>Examples:</a:t>
            </a:r>
            <a:endParaRPr lang="en-US" sz="3000" dirty="0"/>
          </a:p>
          <a:p>
            <a:r>
              <a:rPr lang="en-US" dirty="0"/>
              <a:t>4 color sequencer (Lee Hood, Lloyd Smith, Mike </a:t>
            </a:r>
            <a:r>
              <a:rPr lang="en-US" dirty="0" err="1"/>
              <a:t>Hunkapillar</a:t>
            </a:r>
            <a:r>
              <a:rPr lang="en-US" dirty="0"/>
              <a:t>, Tim Hunkapiller)</a:t>
            </a:r>
          </a:p>
          <a:p>
            <a:r>
              <a:rPr lang="en-US" dirty="0"/>
              <a:t>Electrospray ionization MS (John Fenn, Nobel Prize)</a:t>
            </a:r>
          </a:p>
          <a:p>
            <a:r>
              <a:rPr lang="en-US" dirty="0"/>
              <a:t>Overcoming the diffraction limit in fluorescence microscopy (Betzig, Hall, and Moerner, Nobel Prize)</a:t>
            </a:r>
          </a:p>
          <a:p>
            <a:r>
              <a:rPr lang="en-US" dirty="0"/>
              <a:t>Protein Structure Determination by NMR (Kurt Wuthrich, Nobel Prize)</a:t>
            </a:r>
          </a:p>
          <a:p>
            <a:r>
              <a:rPr lang="en-US" dirty="0"/>
              <a:t>Cryo-Electron Microscopy </a:t>
            </a:r>
          </a:p>
          <a:p>
            <a:r>
              <a:rPr lang="en-US" dirty="0"/>
              <a:t>Massively parallel sequencing (aka NGS) (Church, Mitra, </a:t>
            </a:r>
            <a:r>
              <a:rPr lang="en-US" dirty="0" err="1"/>
              <a:t>Shendure</a:t>
            </a:r>
            <a:r>
              <a:rPr lang="en-US" dirty="0"/>
              <a:t>, etc..)</a:t>
            </a:r>
          </a:p>
          <a:p>
            <a:endParaRPr lang="en-US" dirty="0"/>
          </a:p>
          <a:p>
            <a:endParaRPr lang="en-US" dirty="0"/>
          </a:p>
        </p:txBody>
      </p:sp>
      <p:sp>
        <p:nvSpPr>
          <p:cNvPr id="6" name="Rectangle 5">
            <a:extLst>
              <a:ext uri="{FF2B5EF4-FFF2-40B4-BE49-F238E27FC236}">
                <a16:creationId xmlns:a16="http://schemas.microsoft.com/office/drawing/2014/main" id="{D0F47279-95E6-4487-A69A-83D8B4516FB7}"/>
              </a:ext>
            </a:extLst>
          </p:cNvPr>
          <p:cNvSpPr/>
          <p:nvPr/>
        </p:nvSpPr>
        <p:spPr>
          <a:xfrm>
            <a:off x="2269958" y="2831432"/>
            <a:ext cx="7652083" cy="1917031"/>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What tools have shaped your research? How have they changed in the last decade?</a:t>
            </a:r>
          </a:p>
        </p:txBody>
      </p:sp>
    </p:spTree>
    <p:extLst>
      <p:ext uri="{BB962C8B-B14F-4D97-AF65-F5344CB8AC3E}">
        <p14:creationId xmlns:p14="http://schemas.microsoft.com/office/powerpoint/2010/main" val="6066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4F6-8C4C-45A3-9254-C801C959BF48}"/>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408ABFE6-97D1-465F-9D7B-2C4504EE4DF5}"/>
              </a:ext>
            </a:extLst>
          </p:cNvPr>
          <p:cNvSpPr>
            <a:spLocks noGrp="1"/>
          </p:cNvSpPr>
          <p:nvPr>
            <p:ph idx="1"/>
          </p:nvPr>
        </p:nvSpPr>
        <p:spPr>
          <a:xfrm>
            <a:off x="700087" y="1690687"/>
            <a:ext cx="10791825" cy="4802187"/>
          </a:xfrm>
        </p:spPr>
        <p:txBody>
          <a:bodyPr>
            <a:normAutofit fontScale="92500" lnSpcReduction="10000"/>
          </a:bodyPr>
          <a:lstStyle/>
          <a:p>
            <a:r>
              <a:rPr lang="en-US" sz="3200" dirty="0"/>
              <a:t>Who – Need methods that can determine the identity of molecules in a mixture </a:t>
            </a:r>
          </a:p>
          <a:p>
            <a:r>
              <a:rPr lang="en-US" sz="3200" dirty="0"/>
              <a:t>What – Assess function and Role</a:t>
            </a:r>
          </a:p>
          <a:p>
            <a:r>
              <a:rPr lang="en-US" sz="3200" dirty="0"/>
              <a:t>Where – Localization </a:t>
            </a:r>
          </a:p>
          <a:p>
            <a:pPr lvl="1"/>
            <a:r>
              <a:rPr lang="en-US" sz="2800" dirty="0"/>
              <a:t>Intracellular</a:t>
            </a:r>
          </a:p>
          <a:p>
            <a:pPr lvl="1"/>
            <a:r>
              <a:rPr lang="en-US" sz="2800" dirty="0"/>
              <a:t>Intercellular</a:t>
            </a:r>
          </a:p>
          <a:p>
            <a:r>
              <a:rPr lang="en-US" sz="3200" dirty="0"/>
              <a:t>When – At all points and time and under different perturbations</a:t>
            </a:r>
          </a:p>
          <a:p>
            <a:r>
              <a:rPr lang="en-US" sz="3200" dirty="0"/>
              <a:t>With Whom – Determine interactions between molecules</a:t>
            </a:r>
          </a:p>
          <a:p>
            <a:r>
              <a:rPr lang="en-US" sz="3200" dirty="0"/>
              <a:t>How much – Assess quantities</a:t>
            </a:r>
          </a:p>
          <a:p>
            <a:r>
              <a:rPr lang="en-US" sz="3200" dirty="0"/>
              <a:t>Stability – Production and Disposal</a:t>
            </a:r>
          </a:p>
          <a:p>
            <a:endParaRPr lang="en-US" sz="3200" dirty="0"/>
          </a:p>
        </p:txBody>
      </p:sp>
    </p:spTree>
    <p:extLst>
      <p:ext uri="{BB962C8B-B14F-4D97-AF65-F5344CB8AC3E}">
        <p14:creationId xmlns:p14="http://schemas.microsoft.com/office/powerpoint/2010/main" val="523075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F0CE-DF01-4A9C-86A0-54F62214D751}"/>
              </a:ext>
            </a:extLst>
          </p:cNvPr>
          <p:cNvSpPr>
            <a:spLocks noGrp="1"/>
          </p:cNvSpPr>
          <p:nvPr>
            <p:ph type="title"/>
          </p:nvPr>
        </p:nvSpPr>
        <p:spPr/>
        <p:txBody>
          <a:bodyPr/>
          <a:lstStyle/>
          <a:p>
            <a:r>
              <a:rPr lang="en-US" dirty="0"/>
              <a:t>Major Biological Macromolecules Classes</a:t>
            </a:r>
          </a:p>
        </p:txBody>
      </p:sp>
      <p:sp>
        <p:nvSpPr>
          <p:cNvPr id="3" name="Content Placeholder 2">
            <a:extLst>
              <a:ext uri="{FF2B5EF4-FFF2-40B4-BE49-F238E27FC236}">
                <a16:creationId xmlns:a16="http://schemas.microsoft.com/office/drawing/2014/main" id="{4EE1709A-0CF0-402C-8BD3-1AC14E336E69}"/>
              </a:ext>
            </a:extLst>
          </p:cNvPr>
          <p:cNvSpPr>
            <a:spLocks noGrp="1"/>
          </p:cNvSpPr>
          <p:nvPr>
            <p:ph idx="1"/>
          </p:nvPr>
        </p:nvSpPr>
        <p:spPr>
          <a:xfrm>
            <a:off x="838200" y="1825625"/>
            <a:ext cx="4977063" cy="4351338"/>
          </a:xfrm>
        </p:spPr>
        <p:txBody>
          <a:bodyPr>
            <a:normAutofit fontScale="92500" lnSpcReduction="20000"/>
          </a:bodyPr>
          <a:lstStyle/>
          <a:p>
            <a:r>
              <a:rPr lang="en-US" dirty="0"/>
              <a:t>Nucleic acids</a:t>
            </a:r>
          </a:p>
          <a:p>
            <a:pPr lvl="1"/>
            <a:r>
              <a:rPr lang="en-US" dirty="0"/>
              <a:t>DNA and RNA</a:t>
            </a:r>
          </a:p>
          <a:p>
            <a:pPr lvl="1"/>
            <a:r>
              <a:rPr lang="en-US" dirty="0"/>
              <a:t>Storage and transfer of genetic information</a:t>
            </a:r>
          </a:p>
          <a:p>
            <a:r>
              <a:rPr lang="en-US" dirty="0"/>
              <a:t>Proteins</a:t>
            </a:r>
          </a:p>
          <a:p>
            <a:pPr lvl="1"/>
            <a:r>
              <a:rPr lang="en-US" dirty="0"/>
              <a:t>Enzymes, hormones, antibodies, catalysts, structure, transport, motor, toxins</a:t>
            </a:r>
          </a:p>
          <a:p>
            <a:r>
              <a:rPr lang="en-US" dirty="0"/>
              <a:t>Carbohydrates</a:t>
            </a:r>
          </a:p>
          <a:p>
            <a:pPr lvl="1"/>
            <a:r>
              <a:rPr lang="en-US" dirty="0"/>
              <a:t>Energy source, structural, signaling</a:t>
            </a:r>
          </a:p>
          <a:p>
            <a:r>
              <a:rPr lang="en-US" dirty="0"/>
              <a:t>Lipids</a:t>
            </a:r>
          </a:p>
          <a:p>
            <a:pPr lvl="1"/>
            <a:r>
              <a:rPr lang="en-US" dirty="0"/>
              <a:t>Energy, compartmentalization, signaling</a:t>
            </a:r>
          </a:p>
        </p:txBody>
      </p:sp>
      <p:pic>
        <p:nvPicPr>
          <p:cNvPr id="4" name="Picture 3">
            <a:extLst>
              <a:ext uri="{FF2B5EF4-FFF2-40B4-BE49-F238E27FC236}">
                <a16:creationId xmlns:a16="http://schemas.microsoft.com/office/drawing/2014/main" id="{CC3EC537-ECC2-49E9-9F27-1E3799E0700F}"/>
              </a:ext>
            </a:extLst>
          </p:cNvPr>
          <p:cNvPicPr>
            <a:picLocks noChangeAspect="1"/>
          </p:cNvPicPr>
          <p:nvPr/>
        </p:nvPicPr>
        <p:blipFill>
          <a:blip r:embed="rId2"/>
          <a:stretch>
            <a:fillRect/>
          </a:stretch>
        </p:blipFill>
        <p:spPr>
          <a:xfrm>
            <a:off x="6672026" y="1876654"/>
            <a:ext cx="4767485" cy="4249280"/>
          </a:xfrm>
          <a:prstGeom prst="rect">
            <a:avLst/>
          </a:prstGeom>
        </p:spPr>
      </p:pic>
    </p:spTree>
    <p:extLst>
      <p:ext uri="{BB962C8B-B14F-4D97-AF65-F5344CB8AC3E}">
        <p14:creationId xmlns:p14="http://schemas.microsoft.com/office/powerpoint/2010/main" val="126033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083E-494B-8BFC-01AB-F5E5B0D7EC45}"/>
              </a:ext>
            </a:extLst>
          </p:cNvPr>
          <p:cNvSpPr>
            <a:spLocks noGrp="1"/>
          </p:cNvSpPr>
          <p:nvPr>
            <p:ph type="title"/>
          </p:nvPr>
        </p:nvSpPr>
        <p:spPr>
          <a:xfrm>
            <a:off x="838200" y="136525"/>
            <a:ext cx="10515600" cy="1082675"/>
          </a:xfrm>
        </p:spPr>
        <p:txBody>
          <a:bodyPr/>
          <a:lstStyle/>
          <a:p>
            <a:r>
              <a:rPr lang="en-US" dirty="0"/>
              <a:t>Proteins are complicated by PTMs</a:t>
            </a:r>
          </a:p>
        </p:txBody>
      </p:sp>
      <p:pic>
        <p:nvPicPr>
          <p:cNvPr id="6" name="Picture 5">
            <a:extLst>
              <a:ext uri="{FF2B5EF4-FFF2-40B4-BE49-F238E27FC236}">
                <a16:creationId xmlns:a16="http://schemas.microsoft.com/office/drawing/2014/main" id="{A7896C32-98DF-7CF6-E9FD-A3BBA9F4A2F2}"/>
              </a:ext>
            </a:extLst>
          </p:cNvPr>
          <p:cNvPicPr>
            <a:picLocks noChangeAspect="1"/>
          </p:cNvPicPr>
          <p:nvPr/>
        </p:nvPicPr>
        <p:blipFill>
          <a:blip r:embed="rId2"/>
          <a:stretch>
            <a:fillRect/>
          </a:stretch>
        </p:blipFill>
        <p:spPr>
          <a:xfrm>
            <a:off x="716280" y="1714900"/>
            <a:ext cx="11026398" cy="3680060"/>
          </a:xfrm>
          <a:prstGeom prst="rect">
            <a:avLst/>
          </a:prstGeom>
        </p:spPr>
      </p:pic>
      <p:sp>
        <p:nvSpPr>
          <p:cNvPr id="7" name="TextBox 6">
            <a:extLst>
              <a:ext uri="{FF2B5EF4-FFF2-40B4-BE49-F238E27FC236}">
                <a16:creationId xmlns:a16="http://schemas.microsoft.com/office/drawing/2014/main" id="{A3ACF8AF-DCAA-1E73-6D39-3470DF970393}"/>
              </a:ext>
            </a:extLst>
          </p:cNvPr>
          <p:cNvSpPr txBox="1"/>
          <p:nvPr/>
        </p:nvSpPr>
        <p:spPr>
          <a:xfrm>
            <a:off x="8497732" y="6488668"/>
            <a:ext cx="3620607" cy="369332"/>
          </a:xfrm>
          <a:prstGeom prst="rect">
            <a:avLst/>
          </a:prstGeom>
          <a:noFill/>
        </p:spPr>
        <p:txBody>
          <a:bodyPr wrap="none" rtlCol="0">
            <a:spAutoFit/>
          </a:bodyPr>
          <a:lstStyle/>
          <a:p>
            <a:r>
              <a:rPr lang="en-US" dirty="0"/>
              <a:t>Aebersold et al, Nat Chem Biol, 2018</a:t>
            </a:r>
          </a:p>
        </p:txBody>
      </p:sp>
    </p:spTree>
    <p:extLst>
      <p:ext uri="{BB962C8B-B14F-4D97-AF65-F5344CB8AC3E}">
        <p14:creationId xmlns:p14="http://schemas.microsoft.com/office/powerpoint/2010/main" val="18953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C23-674C-5C92-73CA-6A621B7E43EE}"/>
              </a:ext>
            </a:extLst>
          </p:cNvPr>
          <p:cNvSpPr>
            <a:spLocks noGrp="1"/>
          </p:cNvSpPr>
          <p:nvPr>
            <p:ph type="title"/>
          </p:nvPr>
        </p:nvSpPr>
        <p:spPr/>
        <p:txBody>
          <a:bodyPr/>
          <a:lstStyle/>
          <a:p>
            <a:r>
              <a:rPr lang="en-US" dirty="0"/>
              <a:t>Spatial Heterogeneity </a:t>
            </a:r>
          </a:p>
        </p:txBody>
      </p:sp>
      <p:graphicFrame>
        <p:nvGraphicFramePr>
          <p:cNvPr id="3" name="Table 2">
            <a:extLst>
              <a:ext uri="{FF2B5EF4-FFF2-40B4-BE49-F238E27FC236}">
                <a16:creationId xmlns:a16="http://schemas.microsoft.com/office/drawing/2014/main" id="{2E0DAF36-F43E-0C5B-1190-27CAA2C10A2B}"/>
              </a:ext>
            </a:extLst>
          </p:cNvPr>
          <p:cNvGraphicFramePr>
            <a:graphicFrameLocks noGrp="1"/>
          </p:cNvGraphicFramePr>
          <p:nvPr>
            <p:extLst>
              <p:ext uri="{D42A27DB-BD31-4B8C-83A1-F6EECF244321}">
                <p14:modId xmlns:p14="http://schemas.microsoft.com/office/powerpoint/2010/main" val="3401639522"/>
              </p:ext>
            </p:extLst>
          </p:nvPr>
        </p:nvGraphicFramePr>
        <p:xfrm>
          <a:off x="1629764"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4" name="Google Shape;87;p17">
            <a:extLst>
              <a:ext uri="{FF2B5EF4-FFF2-40B4-BE49-F238E27FC236}">
                <a16:creationId xmlns:a16="http://schemas.microsoft.com/office/drawing/2014/main" id="{8FBEE85D-7040-A13A-3149-60D804DD2618}"/>
              </a:ext>
            </a:extLst>
          </p:cNvPr>
          <p:cNvSpPr txBox="1"/>
          <p:nvPr/>
        </p:nvSpPr>
        <p:spPr>
          <a:xfrm rot="16200000">
            <a:off x="66542" y="3475899"/>
            <a:ext cx="2244726" cy="553968"/>
          </a:xfrm>
          <a:prstGeom prst="rect">
            <a:avLst/>
          </a:prstGeom>
          <a:noFill/>
          <a:ln>
            <a:noFill/>
          </a:ln>
        </p:spPr>
        <p:txBody>
          <a:bodyPr spcFirstLastPara="1" wrap="square" lIns="91425" tIns="91425" rIns="91425" bIns="91425" anchor="t" anchorCtr="0">
            <a:spAutoFit/>
          </a:bodyPr>
          <a:lstStyle/>
          <a:p>
            <a:pPr algn="ctr"/>
            <a:r>
              <a:rPr lang="en-US" sz="2400" dirty="0">
                <a:solidFill>
                  <a:prstClr val="black"/>
                </a:solidFill>
                <a:latin typeface="Aptos Display" panose="02110004020202020204"/>
                <a:cs typeface="Segoe UI Semilight" panose="020B0402040204020203" pitchFamily="34" charset="0"/>
              </a:rPr>
              <a:t>Tissue sample</a:t>
            </a:r>
            <a:endParaRPr sz="2400" dirty="0">
              <a:solidFill>
                <a:prstClr val="black"/>
              </a:solidFill>
              <a:latin typeface="Aptos Display" panose="02110004020202020204"/>
              <a:cs typeface="Segoe UI Semilight" panose="020B0402040204020203" pitchFamily="34" charset="0"/>
            </a:endParaRPr>
          </a:p>
        </p:txBody>
      </p:sp>
      <p:sp>
        <p:nvSpPr>
          <p:cNvPr id="5" name="Google Shape;87;p17">
            <a:extLst>
              <a:ext uri="{FF2B5EF4-FFF2-40B4-BE49-F238E27FC236}">
                <a16:creationId xmlns:a16="http://schemas.microsoft.com/office/drawing/2014/main" id="{F526248C-F796-48F0-3D8F-E3E560AC63B4}"/>
              </a:ext>
            </a:extLst>
          </p:cNvPr>
          <p:cNvSpPr txBox="1"/>
          <p:nvPr/>
        </p:nvSpPr>
        <p:spPr>
          <a:xfrm>
            <a:off x="4759694" y="3758532"/>
            <a:ext cx="2251496" cy="492412"/>
          </a:xfrm>
          <a:prstGeom prst="rect">
            <a:avLst/>
          </a:prstGeom>
          <a:noFill/>
          <a:ln>
            <a:noFill/>
          </a:ln>
        </p:spPr>
        <p:txBody>
          <a:bodyPr spcFirstLastPara="1" wrap="square" lIns="91425" tIns="91425" rIns="91425" bIns="91425" anchor="t" anchorCtr="0">
            <a:spAutoFit/>
          </a:bodyPr>
          <a:lstStyle/>
          <a:p>
            <a:pPr algn="ctr"/>
            <a:r>
              <a:rPr lang="en-US" sz="2000" dirty="0">
                <a:solidFill>
                  <a:prstClr val="black"/>
                </a:solidFill>
                <a:latin typeface="Aptos Display" panose="02110004020202020204"/>
                <a:cs typeface="Segoe UI Semilight" panose="020B0402040204020203" pitchFamily="34" charset="0"/>
              </a:rPr>
              <a:t>Bulk measurement</a:t>
            </a:r>
            <a:endParaRPr sz="2000" dirty="0">
              <a:solidFill>
                <a:prstClr val="black"/>
              </a:solidFill>
              <a:latin typeface="Aptos Display" panose="02110004020202020204"/>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C3AA5A28-9B31-9D62-6B90-9653C28D8B1C}"/>
              </a:ext>
            </a:extLst>
          </p:cNvPr>
          <p:cNvCxnSpPr/>
          <p:nvPr/>
        </p:nvCxnSpPr>
        <p:spPr>
          <a:xfrm>
            <a:off x="4759694" y="3752882"/>
            <a:ext cx="2251496"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1" name="Table 10">
            <a:extLst>
              <a:ext uri="{FF2B5EF4-FFF2-40B4-BE49-F238E27FC236}">
                <a16:creationId xmlns:a16="http://schemas.microsoft.com/office/drawing/2014/main" id="{29885173-C9E0-2E9A-FD67-2B3BC733E20E}"/>
              </a:ext>
            </a:extLst>
          </p:cNvPr>
          <p:cNvGraphicFramePr>
            <a:graphicFrameLocks noGrp="1"/>
          </p:cNvGraphicFramePr>
          <p:nvPr>
            <p:extLst>
              <p:ext uri="{D42A27DB-BD31-4B8C-83A1-F6EECF244321}">
                <p14:modId xmlns:p14="http://schemas.microsoft.com/office/powerpoint/2010/main" val="10558898"/>
              </p:ext>
            </p:extLst>
          </p:nvPr>
        </p:nvGraphicFramePr>
        <p:xfrm>
          <a:off x="7875732"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173218">
                  <a:extLst>
                    <a:ext uri="{9D8B030D-6E8A-4147-A177-3AD203B41FA5}">
                      <a16:colId xmlns:a16="http://schemas.microsoft.com/office/drawing/2014/main" val="753060456"/>
                    </a:ext>
                  </a:extLst>
                </a:gridCol>
                <a:gridCol w="28651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108654403"/>
                  </a:ext>
                </a:extLst>
              </a:tr>
            </a:tbl>
          </a:graphicData>
        </a:graphic>
      </p:graphicFrame>
      <p:sp>
        <p:nvSpPr>
          <p:cNvPr id="12" name="Google Shape;87;p17">
            <a:extLst>
              <a:ext uri="{FF2B5EF4-FFF2-40B4-BE49-F238E27FC236}">
                <a16:creationId xmlns:a16="http://schemas.microsoft.com/office/drawing/2014/main" id="{0434F279-5365-168F-CD8E-ECA44794CE37}"/>
              </a:ext>
            </a:extLst>
          </p:cNvPr>
          <p:cNvSpPr txBox="1"/>
          <p:nvPr/>
        </p:nvSpPr>
        <p:spPr>
          <a:xfrm>
            <a:off x="7856280" y="1854058"/>
            <a:ext cx="2528548" cy="615523"/>
          </a:xfrm>
          <a:prstGeom prst="rect">
            <a:avLst/>
          </a:prstGeom>
          <a:noFill/>
          <a:ln>
            <a:noFill/>
          </a:ln>
        </p:spPr>
        <p:txBody>
          <a:bodyPr spcFirstLastPara="1" wrap="square" lIns="91425" tIns="91425" rIns="91425" bIns="91425" anchor="t" anchorCtr="0">
            <a:spAutoFit/>
          </a:bodyPr>
          <a:lstStyle/>
          <a:p>
            <a:pPr algn="ctr"/>
            <a:r>
              <a:rPr lang="en-US" sz="2800" dirty="0">
                <a:solidFill>
                  <a:prstClr val="black"/>
                </a:solidFill>
                <a:latin typeface="Aptos Display" panose="02110004020202020204"/>
                <a:cs typeface="Segoe UI Semilight" panose="020B0402040204020203" pitchFamily="34" charset="0"/>
              </a:rPr>
              <a:t>Outcome/result</a:t>
            </a:r>
            <a:endParaRPr sz="2800" dirty="0">
              <a:solidFill>
                <a:prstClr val="black"/>
              </a:solidFill>
              <a:latin typeface="Aptos Display" panose="02110004020202020204"/>
              <a:cs typeface="Segoe UI Semilight" panose="020B0402040204020203" pitchFamily="34" charset="0"/>
            </a:endParaRPr>
          </a:p>
        </p:txBody>
      </p:sp>
    </p:spTree>
    <p:extLst>
      <p:ext uri="{BB962C8B-B14F-4D97-AF65-F5344CB8AC3E}">
        <p14:creationId xmlns:p14="http://schemas.microsoft.com/office/powerpoint/2010/main" val="282368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FA3EA-B6F9-1CF2-9AB4-05E5E59E0817}"/>
              </a:ext>
            </a:extLst>
          </p:cNvPr>
          <p:cNvPicPr>
            <a:picLocks noChangeAspect="1"/>
          </p:cNvPicPr>
          <p:nvPr/>
        </p:nvPicPr>
        <p:blipFill>
          <a:blip r:embed="rId2"/>
          <a:stretch>
            <a:fillRect/>
          </a:stretch>
        </p:blipFill>
        <p:spPr>
          <a:xfrm>
            <a:off x="770464" y="677142"/>
            <a:ext cx="10408920" cy="5503716"/>
          </a:xfrm>
          <a:prstGeom prst="rect">
            <a:avLst/>
          </a:prstGeom>
        </p:spPr>
      </p:pic>
      <p:sp>
        <p:nvSpPr>
          <p:cNvPr id="6" name="TextBox 5">
            <a:extLst>
              <a:ext uri="{FF2B5EF4-FFF2-40B4-BE49-F238E27FC236}">
                <a16:creationId xmlns:a16="http://schemas.microsoft.com/office/drawing/2014/main" id="{F03A7A8C-BEDF-7A59-8CDA-2F7731BAE87B}"/>
              </a:ext>
            </a:extLst>
          </p:cNvPr>
          <p:cNvSpPr txBox="1"/>
          <p:nvPr/>
        </p:nvSpPr>
        <p:spPr>
          <a:xfrm>
            <a:off x="1382309" y="947771"/>
            <a:ext cx="4382931" cy="369332"/>
          </a:xfrm>
          <a:prstGeom prst="rect">
            <a:avLst/>
          </a:prstGeom>
          <a:noFill/>
        </p:spPr>
        <p:txBody>
          <a:bodyPr wrap="none" rtlCol="0">
            <a:spAutoFit/>
          </a:bodyPr>
          <a:lstStyle/>
          <a:p>
            <a:r>
              <a:rPr lang="en-US" dirty="0"/>
              <a:t>5,000 measurements at 50 µm resolution</a:t>
            </a:r>
          </a:p>
        </p:txBody>
      </p:sp>
      <p:sp>
        <p:nvSpPr>
          <p:cNvPr id="7" name="TextBox 6">
            <a:extLst>
              <a:ext uri="{FF2B5EF4-FFF2-40B4-BE49-F238E27FC236}">
                <a16:creationId xmlns:a16="http://schemas.microsoft.com/office/drawing/2014/main" id="{A78BA80A-0F0A-776D-B7B1-BDE0A143D60D}"/>
              </a:ext>
            </a:extLst>
          </p:cNvPr>
          <p:cNvSpPr txBox="1"/>
          <p:nvPr/>
        </p:nvSpPr>
        <p:spPr>
          <a:xfrm>
            <a:off x="6416029" y="947771"/>
            <a:ext cx="4763355" cy="369332"/>
          </a:xfrm>
          <a:prstGeom prst="rect">
            <a:avLst/>
          </a:prstGeom>
          <a:noFill/>
        </p:spPr>
        <p:txBody>
          <a:bodyPr wrap="none" rtlCol="0">
            <a:spAutoFit/>
          </a:bodyPr>
          <a:lstStyle/>
          <a:p>
            <a:r>
              <a:rPr lang="en-US" dirty="0"/>
              <a:t>11 million measurements at 2 µm resolution</a:t>
            </a:r>
          </a:p>
        </p:txBody>
      </p:sp>
    </p:spTree>
    <p:extLst>
      <p:ext uri="{BB962C8B-B14F-4D97-AF65-F5344CB8AC3E}">
        <p14:creationId xmlns:p14="http://schemas.microsoft.com/office/powerpoint/2010/main" val="718367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5.7|40.6|98.5|3.6|2.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516</TotalTime>
  <Words>704</Words>
  <Application>Microsoft Office PowerPoint</Application>
  <PresentationFormat>Widescreen</PresentationFormat>
  <Paragraphs>101</Paragraphs>
  <Slides>20</Slides>
  <Notes>2</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Aptos</vt:lpstr>
      <vt:lpstr>Aptos Display</vt:lpstr>
      <vt:lpstr>Arial</vt:lpstr>
      <vt:lpstr>Calibri</vt:lpstr>
      <vt:lpstr>Calibri Light</vt:lpstr>
      <vt:lpstr>Segoe UI</vt:lpstr>
      <vt:lpstr>Segoe UI Semilight</vt:lpstr>
      <vt:lpstr>Office Theme</vt:lpstr>
      <vt:lpstr>Default Design</vt:lpstr>
      <vt:lpstr>1_Default Design</vt:lpstr>
      <vt:lpstr>PowerPoint Presentation</vt:lpstr>
      <vt:lpstr>Telescope</vt:lpstr>
      <vt:lpstr>PowerPoint Presentation</vt:lpstr>
      <vt:lpstr>The last 40 years have seen a revolution in analytical instrumentation</vt:lpstr>
      <vt:lpstr>What needs to be measured?</vt:lpstr>
      <vt:lpstr>Major Biological Macromolecules Classes</vt:lpstr>
      <vt:lpstr>Proteins are complicated by PTMs</vt:lpstr>
      <vt:lpstr>Spatial Heterogeneity </vt:lpstr>
      <vt:lpstr>PowerPoint Presentation</vt:lpstr>
      <vt:lpstr>PowerPoint Presentation</vt:lpstr>
      <vt:lpstr>Single cell measurements can provide insights into cellular heterogeneity but loses spatial information</vt:lpstr>
      <vt:lpstr>Localization can complicate quantitation</vt:lpstr>
      <vt:lpstr>Segregation of transcription factors into discrete chromatin compartments</vt:lpstr>
      <vt:lpstr>PowerPoint Presentation</vt:lpstr>
      <vt:lpstr>PowerPoint Presentation</vt:lpstr>
      <vt:lpstr>Dynamic Range</vt:lpstr>
      <vt:lpstr>Lots and Lots of Molecules</vt:lpstr>
      <vt:lpstr>PowerPoint Presentation</vt:lpstr>
      <vt:lpstr>PowerPoint Presentation</vt:lpstr>
      <vt:lpstr>Measuring the volume of a swimming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Introductions</dc:title>
  <dc:creator>Michael MacCoss</dc:creator>
  <cp:lastModifiedBy>Michael MacCoss</cp:lastModifiedBy>
  <cp:revision>12</cp:revision>
  <dcterms:created xsi:type="dcterms:W3CDTF">2022-03-27T19:38:13Z</dcterms:created>
  <dcterms:modified xsi:type="dcterms:W3CDTF">2024-04-03T16:00:32Z</dcterms:modified>
</cp:coreProperties>
</file>